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19"/>
  </p:notesMasterIdLst>
  <p:sldIdLst>
    <p:sldId id="256" r:id="rId2"/>
    <p:sldId id="257" r:id="rId3"/>
    <p:sldId id="258" r:id="rId4"/>
    <p:sldId id="322" r:id="rId5"/>
    <p:sldId id="323" r:id="rId6"/>
    <p:sldId id="282" r:id="rId7"/>
    <p:sldId id="324" r:id="rId8"/>
    <p:sldId id="285" r:id="rId9"/>
    <p:sldId id="289" r:id="rId10"/>
    <p:sldId id="328" r:id="rId11"/>
    <p:sldId id="329" r:id="rId12"/>
    <p:sldId id="291" r:id="rId13"/>
    <p:sldId id="325" r:id="rId14"/>
    <p:sldId id="326" r:id="rId15"/>
    <p:sldId id="330" r:id="rId16"/>
    <p:sldId id="331" r:id="rId17"/>
    <p:sldId id="32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56F8CF8-296B-4330-A710-C749D1A571DD}">
          <p14:sldIdLst>
            <p14:sldId id="256"/>
            <p14:sldId id="257"/>
            <p14:sldId id="258"/>
            <p14:sldId id="322"/>
          </p14:sldIdLst>
        </p14:section>
        <p14:section name="Setup" id="{3C90CCEC-A3CA-4D01-B9F6-379F117A015C}">
          <p14:sldIdLst>
            <p14:sldId id="323"/>
            <p14:sldId id="282"/>
            <p14:sldId id="324"/>
            <p14:sldId id="285"/>
            <p14:sldId id="289"/>
            <p14:sldId id="328"/>
            <p14:sldId id="329"/>
            <p14:sldId id="291"/>
            <p14:sldId id="325"/>
            <p14:sldId id="326"/>
          </p14:sldIdLst>
        </p14:section>
        <p14:section name="Demo" id="{4CEE7052-F985-4F34-8139-46727A8B1E53}">
          <p14:sldIdLst>
            <p14:sldId id="330"/>
            <p14:sldId id="331"/>
          </p14:sldIdLst>
        </p14:section>
        <p14:section name="Resources" id="{45C247E3-C5FC-4556-A062-C59F3A56B490}">
          <p14:sldIdLst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04A"/>
    <a:srgbClr val="6A8E9E"/>
    <a:srgbClr val="FF0000"/>
    <a:srgbClr val="FFFFFF"/>
    <a:srgbClr val="000000"/>
    <a:srgbClr val="FFCC00"/>
    <a:srgbClr val="64340A"/>
    <a:srgbClr val="00B050"/>
    <a:srgbClr val="FFFF00"/>
    <a:srgbClr val="BD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357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84D603-C3F3-453D-B8E9-F3240F451680}" type="datetimeFigureOut">
              <a:rPr lang="en-US" smtClean="0"/>
              <a:t>5/2/2024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0DB6F-8730-4575-BB04-7CE334D07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64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0DB6F-8730-4575-BB04-7CE334D07FA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05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+mn-lt"/>
              </a:rPr>
              <a:t>RC522 Module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PIN 1: Voltage at the Common Collector (VCC) - Used to Power the module, typically 3.3V is used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2: RST - Reset pin – used to reset or power down the module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3: Ground - Connected to Ground of system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5: MISO - used for SPI communication, acts as SCL for I2c and Tx for UART.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6: MOSI - Master out slave in pin for SPI communication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7: SCK - Serial Clock pin – used to provide clock source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8: SDA - Acts as Serial input (SS) for SPI communication, SDA for IIC and Rx during UART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50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0DB6F-8730-4575-BB04-7CE334D07FA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4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76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79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3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783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7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2651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03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2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29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5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997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0713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hyperlink" Target="https://learn.adafruit.com/networked-thermal-printer-using-cups-and-raspberry-pi/connect-and-configure-printer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4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nout.xyz/pinout/spi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nout.xyz/pinout/uart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pinout.xyz/pinout/uart" TargetMode="External"/><Relationship Id="rId4" Type="http://schemas.openxmlformats.org/officeDocument/2006/relationships/hyperlink" Target="https://pinout.xyz/pinout/sp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mynoise.net/NoiseMachines/openOfficeNoiseGenerator.php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.co/d/bB7FFwU" TargetMode="External"/><Relationship Id="rId13" Type="http://schemas.openxmlformats.org/officeDocument/2006/relationships/hyperlink" Target="https://a.co/d/d4rNq7s" TargetMode="External"/><Relationship Id="rId3" Type="http://schemas.openxmlformats.org/officeDocument/2006/relationships/hyperlink" Target="https://pinout.xyz/pinout/uart" TargetMode="External"/><Relationship Id="rId7" Type="http://schemas.openxmlformats.org/officeDocument/2006/relationships/hyperlink" Target="https://a.co/d/61lWt36" TargetMode="External"/><Relationship Id="rId12" Type="http://schemas.openxmlformats.org/officeDocument/2006/relationships/hyperlink" Target="https://a.co/d/faAqQW0" TargetMode="External"/><Relationship Id="rId2" Type="http://schemas.openxmlformats.org/officeDocument/2006/relationships/hyperlink" Target="https://learn.sparkfun.com/tutorials/serial-communication/wiring-and-hardware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ircuitdigest.com/microcontroller-projects/thermal-printer-interfacing-with-raspberry-pi-zero-to-print-text-images-and-bar-codes" TargetMode="External"/><Relationship Id="rId11" Type="http://schemas.openxmlformats.org/officeDocument/2006/relationships/hyperlink" Target="https://www.adafruit.com/product/3568" TargetMode="External"/><Relationship Id="rId5" Type="http://schemas.openxmlformats.org/officeDocument/2006/relationships/hyperlink" Target="https://learn.adafruit.com/networked-thermal-printer-using-cups-and-raspberry-pi/overview" TargetMode="External"/><Relationship Id="rId10" Type="http://schemas.openxmlformats.org/officeDocument/2006/relationships/hyperlink" Target="https://a.co/d/3U64DHt" TargetMode="External"/><Relationship Id="rId4" Type="http://schemas.openxmlformats.org/officeDocument/2006/relationships/hyperlink" Target="https://pinout.xyz/pinout/spi" TargetMode="External"/><Relationship Id="rId9" Type="http://schemas.openxmlformats.org/officeDocument/2006/relationships/hyperlink" Target="https://www.adafruit.com/product/471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adio-frequency_identification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lastminuteengineers.com/how-rfid-works-rc522-arduino-tutorial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hyperlink" Target="https://www.adafruit.com/product/3568" TargetMode="External"/><Relationship Id="rId12" Type="http://schemas.openxmlformats.org/officeDocument/2006/relationships/hyperlink" Target="https://a.co/d/bQ4sjx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.co/d/4oKtC91" TargetMode="External"/><Relationship Id="rId11" Type="http://schemas.openxmlformats.org/officeDocument/2006/relationships/hyperlink" Target="https://www.amazon.com/Duttek-PH2-0-Cable-Female-Male/dp/B08XX3XTQF/ref=sr_1_3?crid=3UVVASV8IOUCO&amp;dib=eyJ2IjoiMSJ9.fRKPeaYnsVrO8ChIzRprFdKoAu9QJeO6iNiQ0SlbkXw-rqMEpwsauUy8MaauszVUY-_O0MWC7VWinjoUPxsZ-90icgrCKNi_hUEPcUqME8R6UqUMAEP6PKWcMjqTdu9hN2CLwyXjhU_fmX6KcLo4JblIT-z_CPqq6sMk0IuXLq4advqczCVTQR__fm6kn6ioONyzSvohWUaa2zWrqoLle7FluXePGL0YRzC2PmNOTOWWgzzEuVkUg3GKSrCTv3crJ_CVko6GNvDcWOiqQj28ZeS9fIHak8dVS3Zcxlph_yQ.0i5s9J-ZhRfy2tbkCPhtpT8_Fb0Pl0elU3-bReYCmyQ&amp;dib_tag=se&amp;keywords=4-pin+data+cable&amp;qid=1714371629&amp;s=industrial&amp;sprefix=4-pin+data+cabl%2Cindustrial%2C144&amp;sr=1-3" TargetMode="External"/><Relationship Id="rId5" Type="http://schemas.openxmlformats.org/officeDocument/2006/relationships/image" Target="../media/image12.jpeg"/><Relationship Id="rId10" Type="http://schemas.openxmlformats.org/officeDocument/2006/relationships/image" Target="../media/image15.jpeg"/><Relationship Id="rId4" Type="http://schemas.openxmlformats.org/officeDocument/2006/relationships/hyperlink" Target="https://www.adafruit.com/product/4714" TargetMode="Externa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8.png"/><Relationship Id="rId7" Type="http://schemas.openxmlformats.org/officeDocument/2006/relationships/hyperlink" Target="https://lastminuteengineers.com/how-rfid-works-rc522-arduino-tutorial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raspberrypi.com/documentation/computers/raspberry-pi.html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spberrypi-spy.co.uk/2018/02/rc522-rfid-tag-read-raspberry-pi/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0BB31-B58E-5C2A-C9FD-2E65C5838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23901"/>
            <a:ext cx="10993549" cy="142875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Keyless </a:t>
            </a:r>
            <a:r>
              <a:rPr lang="en-US" dirty="0">
                <a:solidFill>
                  <a:schemeClr val="tx1"/>
                </a:solidFill>
              </a:rPr>
              <a:t>Kingdom A cloud solution: </a:t>
            </a:r>
            <a:r>
              <a:rPr lang="en-US" dirty="0"/>
              <a:t>Raspberry Pi &amp; RFID Open Doors to the Future!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AE398-996D-DFAB-C79B-C43072114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72965"/>
            <a:ext cx="10993546" cy="525565"/>
          </a:xfrm>
        </p:spPr>
        <p:txBody>
          <a:bodyPr>
            <a:normAutofit/>
          </a:bodyPr>
          <a:lstStyle/>
          <a:p>
            <a:r>
              <a:rPr lang="en-US" dirty="0"/>
              <a:t>Matthew Mendoza for CSC 196P: Cloud and Mobile Pragmatics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 descr="A web of dots connected">
            <a:extLst>
              <a:ext uri="{FF2B5EF4-FFF2-40B4-BE49-F238E27FC236}">
                <a16:creationId xmlns:a16="http://schemas.microsoft.com/office/drawing/2014/main" id="{851D2264-EC19-8698-BDE4-DD331B15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5" y="2790605"/>
            <a:ext cx="805080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1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5" name="Group 4144">
            <a:extLst>
              <a:ext uri="{FF2B5EF4-FFF2-40B4-BE49-F238E27FC236}">
                <a16:creationId xmlns:a16="http://schemas.microsoft.com/office/drawing/2014/main" id="{EBF220FE-596C-518F-951D-026D9B8CEAC7}"/>
              </a:ext>
            </a:extLst>
          </p:cNvPr>
          <p:cNvGrpSpPr/>
          <p:nvPr/>
        </p:nvGrpSpPr>
        <p:grpSpPr>
          <a:xfrm>
            <a:off x="458672" y="1965055"/>
            <a:ext cx="6864844" cy="1047250"/>
            <a:chOff x="458672" y="2617713"/>
            <a:chExt cx="6649627" cy="1014418"/>
          </a:xfrm>
        </p:grpSpPr>
        <p:pic>
          <p:nvPicPr>
            <p:cNvPr id="17" name="Picture 16" descr="GPIO layout">
              <a:extLst>
                <a:ext uri="{FF2B5EF4-FFF2-40B4-BE49-F238E27FC236}">
                  <a16:creationId xmlns:a16="http://schemas.microsoft.com/office/drawing/2014/main" id="{18D5895F-A4AD-BB44-40E0-41413D9D17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17" t="17128" r="7018" b="44056"/>
            <a:stretch/>
          </p:blipFill>
          <p:spPr bwMode="auto">
            <a:xfrm>
              <a:off x="458672" y="2617713"/>
              <a:ext cx="6649627" cy="1014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3A35D12-8C57-63F2-6AAC-F744BE2C3E1B}"/>
                </a:ext>
              </a:extLst>
            </p:cNvPr>
            <p:cNvSpPr/>
            <p:nvPr/>
          </p:nvSpPr>
          <p:spPr>
            <a:xfrm>
              <a:off x="1457860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8527A57-D8C6-823A-5BE5-03D910249816}"/>
                </a:ext>
              </a:extLst>
            </p:cNvPr>
            <p:cNvSpPr/>
            <p:nvPr/>
          </p:nvSpPr>
          <p:spPr>
            <a:xfrm>
              <a:off x="1734298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AB41B7A-0249-D739-5A62-81578662DA17}"/>
                </a:ext>
              </a:extLst>
            </p:cNvPr>
            <p:cNvSpPr/>
            <p:nvPr/>
          </p:nvSpPr>
          <p:spPr>
            <a:xfrm>
              <a:off x="2840051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FE25AF9-895D-FF62-90AD-EC95E97ADE4C}"/>
                </a:ext>
              </a:extLst>
            </p:cNvPr>
            <p:cNvSpPr/>
            <p:nvPr/>
          </p:nvSpPr>
          <p:spPr>
            <a:xfrm>
              <a:off x="3116489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B784D2C-6903-9077-6724-99DDDACDEB90}"/>
                </a:ext>
              </a:extLst>
            </p:cNvPr>
            <p:cNvSpPr/>
            <p:nvPr/>
          </p:nvSpPr>
          <p:spPr>
            <a:xfrm>
              <a:off x="3392927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8F620F-5DC5-BACF-9F26-C8FB433A05B7}"/>
                </a:ext>
              </a:extLst>
            </p:cNvPr>
            <p:cNvSpPr/>
            <p:nvPr/>
          </p:nvSpPr>
          <p:spPr>
            <a:xfrm>
              <a:off x="3669365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EB99364-2DA6-AA2B-A13D-96F9134CA400}"/>
                </a:ext>
              </a:extLst>
            </p:cNvPr>
            <p:cNvSpPr/>
            <p:nvPr/>
          </p:nvSpPr>
          <p:spPr>
            <a:xfrm>
              <a:off x="4775118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A28CE1-4121-A96E-B908-42511D477955}"/>
                </a:ext>
              </a:extLst>
            </p:cNvPr>
            <p:cNvSpPr/>
            <p:nvPr/>
          </p:nvSpPr>
          <p:spPr>
            <a:xfrm>
              <a:off x="5051556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80411A-22E0-06AF-7F43-27D1A0194318}"/>
                </a:ext>
              </a:extLst>
            </p:cNvPr>
            <p:cNvSpPr/>
            <p:nvPr/>
          </p:nvSpPr>
          <p:spPr>
            <a:xfrm>
              <a:off x="5327994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5114BCC-FCF0-2498-939F-1B5E86747AEF}"/>
                </a:ext>
              </a:extLst>
            </p:cNvPr>
            <p:cNvSpPr/>
            <p:nvPr/>
          </p:nvSpPr>
          <p:spPr>
            <a:xfrm>
              <a:off x="5604432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AF3D28F-14C6-B165-63A7-BE53F915B1D4}"/>
                </a:ext>
              </a:extLst>
            </p:cNvPr>
            <p:cNvSpPr/>
            <p:nvPr/>
          </p:nvSpPr>
          <p:spPr>
            <a:xfrm>
              <a:off x="5880870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502D993-C78C-5490-3323-41519F8D1ABA}"/>
                </a:ext>
              </a:extLst>
            </p:cNvPr>
            <p:cNvSpPr/>
            <p:nvPr/>
          </p:nvSpPr>
          <p:spPr>
            <a:xfrm>
              <a:off x="6157308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BEEF6C2-BC1F-89B5-C204-8FB0F7F2BB84}"/>
                </a:ext>
              </a:extLst>
            </p:cNvPr>
            <p:cNvSpPr/>
            <p:nvPr/>
          </p:nvSpPr>
          <p:spPr>
            <a:xfrm>
              <a:off x="6433746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120F872-76E0-A534-656B-4CACAF5AC896}"/>
                </a:ext>
              </a:extLst>
            </p:cNvPr>
            <p:cNvSpPr/>
            <p:nvPr/>
          </p:nvSpPr>
          <p:spPr>
            <a:xfrm>
              <a:off x="6710192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2877B50-8109-81BB-544B-6ACB5573E04C}"/>
                </a:ext>
              </a:extLst>
            </p:cNvPr>
            <p:cNvSpPr/>
            <p:nvPr/>
          </p:nvSpPr>
          <p:spPr>
            <a:xfrm>
              <a:off x="2547165" y="2795825"/>
              <a:ext cx="215217" cy="215217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3105D73-88C7-5898-45D9-F25C192EA845}"/>
                </a:ext>
              </a:extLst>
            </p:cNvPr>
            <p:cNvSpPr/>
            <p:nvPr/>
          </p:nvSpPr>
          <p:spPr>
            <a:xfrm>
              <a:off x="2271659" y="2795825"/>
              <a:ext cx="215217" cy="215217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D7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57818BE-EC1B-AF91-DEA4-34F7D1806466}"/>
                </a:ext>
              </a:extLst>
            </p:cNvPr>
            <p:cNvSpPr/>
            <p:nvPr/>
          </p:nvSpPr>
          <p:spPr>
            <a:xfrm>
              <a:off x="1979668" y="2795825"/>
              <a:ext cx="215217" cy="215217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7520AC5-AC84-E9B3-02C5-2CBF779AC849}"/>
                </a:ext>
              </a:extLst>
            </p:cNvPr>
            <p:cNvSpPr/>
            <p:nvPr/>
          </p:nvSpPr>
          <p:spPr>
            <a:xfrm>
              <a:off x="4498679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374275D-8FD7-D54C-D31F-0F1C1D6BAB17}"/>
                </a:ext>
              </a:extLst>
            </p:cNvPr>
            <p:cNvSpPr/>
            <p:nvPr/>
          </p:nvSpPr>
          <p:spPr>
            <a:xfrm>
              <a:off x="4222241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6" name="Rectangle 4095">
              <a:extLst>
                <a:ext uri="{FF2B5EF4-FFF2-40B4-BE49-F238E27FC236}">
                  <a16:creationId xmlns:a16="http://schemas.microsoft.com/office/drawing/2014/main" id="{0196A0DA-DBBF-98B1-4048-8D1CAA3C0546}"/>
                </a:ext>
              </a:extLst>
            </p:cNvPr>
            <p:cNvSpPr/>
            <p:nvPr/>
          </p:nvSpPr>
          <p:spPr>
            <a:xfrm>
              <a:off x="3945803" y="2787377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7" name="Rectangle 4096">
              <a:extLst>
                <a:ext uri="{FF2B5EF4-FFF2-40B4-BE49-F238E27FC236}">
                  <a16:creationId xmlns:a16="http://schemas.microsoft.com/office/drawing/2014/main" id="{E771E282-3F23-043C-9DC9-A679DD456C81}"/>
                </a:ext>
              </a:extLst>
            </p:cNvPr>
            <p:cNvSpPr/>
            <p:nvPr/>
          </p:nvSpPr>
          <p:spPr>
            <a:xfrm>
              <a:off x="145570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9" name="Rectangle 4098">
              <a:extLst>
                <a:ext uri="{FF2B5EF4-FFF2-40B4-BE49-F238E27FC236}">
                  <a16:creationId xmlns:a16="http://schemas.microsoft.com/office/drawing/2014/main" id="{7EC00625-0084-CAA2-9F43-10B33B527FE8}"/>
                </a:ext>
              </a:extLst>
            </p:cNvPr>
            <p:cNvSpPr/>
            <p:nvPr/>
          </p:nvSpPr>
          <p:spPr>
            <a:xfrm>
              <a:off x="1732461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0" name="Rectangle 4099">
              <a:extLst>
                <a:ext uri="{FF2B5EF4-FFF2-40B4-BE49-F238E27FC236}">
                  <a16:creationId xmlns:a16="http://schemas.microsoft.com/office/drawing/2014/main" id="{32799605-112A-0B2C-C34D-753F1BB7B5D4}"/>
                </a:ext>
              </a:extLst>
            </p:cNvPr>
            <p:cNvSpPr/>
            <p:nvPr/>
          </p:nvSpPr>
          <p:spPr>
            <a:xfrm>
              <a:off x="2009215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1" name="Rectangle 4100">
              <a:extLst>
                <a:ext uri="{FF2B5EF4-FFF2-40B4-BE49-F238E27FC236}">
                  <a16:creationId xmlns:a16="http://schemas.microsoft.com/office/drawing/2014/main" id="{73BBB1A3-0C6E-BE03-A9DC-0D02361F5652}"/>
                </a:ext>
              </a:extLst>
            </p:cNvPr>
            <p:cNvSpPr/>
            <p:nvPr/>
          </p:nvSpPr>
          <p:spPr>
            <a:xfrm>
              <a:off x="2285969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2" name="Rectangle 4101">
              <a:extLst>
                <a:ext uri="{FF2B5EF4-FFF2-40B4-BE49-F238E27FC236}">
                  <a16:creationId xmlns:a16="http://schemas.microsoft.com/office/drawing/2014/main" id="{9B6588D7-C3CB-07CE-9B26-2B1E996CA965}"/>
                </a:ext>
              </a:extLst>
            </p:cNvPr>
            <p:cNvSpPr/>
            <p:nvPr/>
          </p:nvSpPr>
          <p:spPr>
            <a:xfrm>
              <a:off x="2562723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3" name="Rectangle 4102">
              <a:extLst>
                <a:ext uri="{FF2B5EF4-FFF2-40B4-BE49-F238E27FC236}">
                  <a16:creationId xmlns:a16="http://schemas.microsoft.com/office/drawing/2014/main" id="{8A357EBF-C7F4-C6E7-C751-9DD047ED297C}"/>
                </a:ext>
              </a:extLst>
            </p:cNvPr>
            <p:cNvSpPr/>
            <p:nvPr/>
          </p:nvSpPr>
          <p:spPr>
            <a:xfrm>
              <a:off x="283947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4" name="Rectangle 4103">
              <a:extLst>
                <a:ext uri="{FF2B5EF4-FFF2-40B4-BE49-F238E27FC236}">
                  <a16:creationId xmlns:a16="http://schemas.microsoft.com/office/drawing/2014/main" id="{7AB47986-D885-7DD0-37F9-63A0974C8C88}"/>
                </a:ext>
              </a:extLst>
            </p:cNvPr>
            <p:cNvSpPr/>
            <p:nvPr/>
          </p:nvSpPr>
          <p:spPr>
            <a:xfrm>
              <a:off x="3116231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5" name="Rectangle 4104">
              <a:extLst>
                <a:ext uri="{FF2B5EF4-FFF2-40B4-BE49-F238E27FC236}">
                  <a16:creationId xmlns:a16="http://schemas.microsoft.com/office/drawing/2014/main" id="{91506AA4-0CC5-609F-24A9-3F7E9E66318E}"/>
                </a:ext>
              </a:extLst>
            </p:cNvPr>
            <p:cNvSpPr/>
            <p:nvPr/>
          </p:nvSpPr>
          <p:spPr>
            <a:xfrm>
              <a:off x="3392985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F3752B4B-2A80-0B3A-D376-77D58830BF83}"/>
                </a:ext>
              </a:extLst>
            </p:cNvPr>
            <p:cNvSpPr/>
            <p:nvPr/>
          </p:nvSpPr>
          <p:spPr>
            <a:xfrm>
              <a:off x="3669739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Rectangle 4106">
              <a:extLst>
                <a:ext uri="{FF2B5EF4-FFF2-40B4-BE49-F238E27FC236}">
                  <a16:creationId xmlns:a16="http://schemas.microsoft.com/office/drawing/2014/main" id="{80203BE5-75FE-3A20-8A27-139256223408}"/>
                </a:ext>
              </a:extLst>
            </p:cNvPr>
            <p:cNvSpPr/>
            <p:nvPr/>
          </p:nvSpPr>
          <p:spPr>
            <a:xfrm>
              <a:off x="4776755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8" name="Rectangle 4107">
              <a:extLst>
                <a:ext uri="{FF2B5EF4-FFF2-40B4-BE49-F238E27FC236}">
                  <a16:creationId xmlns:a16="http://schemas.microsoft.com/office/drawing/2014/main" id="{5EE2FA13-3212-4A9A-B10A-C707A3C26AAD}"/>
                </a:ext>
              </a:extLst>
            </p:cNvPr>
            <p:cNvSpPr/>
            <p:nvPr/>
          </p:nvSpPr>
          <p:spPr>
            <a:xfrm>
              <a:off x="5053509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9" name="Rectangle 4108">
              <a:extLst>
                <a:ext uri="{FF2B5EF4-FFF2-40B4-BE49-F238E27FC236}">
                  <a16:creationId xmlns:a16="http://schemas.microsoft.com/office/drawing/2014/main" id="{64CCB6F7-5142-BF86-77CC-4A44EB6C4918}"/>
                </a:ext>
              </a:extLst>
            </p:cNvPr>
            <p:cNvSpPr/>
            <p:nvPr/>
          </p:nvSpPr>
          <p:spPr>
            <a:xfrm>
              <a:off x="5330263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0" name="Rectangle 4109">
              <a:extLst>
                <a:ext uri="{FF2B5EF4-FFF2-40B4-BE49-F238E27FC236}">
                  <a16:creationId xmlns:a16="http://schemas.microsoft.com/office/drawing/2014/main" id="{7C8E9C8D-645D-1B07-9A69-DC3515421497}"/>
                </a:ext>
              </a:extLst>
            </p:cNvPr>
            <p:cNvSpPr/>
            <p:nvPr/>
          </p:nvSpPr>
          <p:spPr>
            <a:xfrm>
              <a:off x="560701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id="{D0F0013F-9419-5E84-6F7E-2DDD3B842EED}"/>
                </a:ext>
              </a:extLst>
            </p:cNvPr>
            <p:cNvSpPr/>
            <p:nvPr/>
          </p:nvSpPr>
          <p:spPr>
            <a:xfrm>
              <a:off x="5883771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2" name="Rectangle 4111">
              <a:extLst>
                <a:ext uri="{FF2B5EF4-FFF2-40B4-BE49-F238E27FC236}">
                  <a16:creationId xmlns:a16="http://schemas.microsoft.com/office/drawing/2014/main" id="{0788A0E7-CF03-7571-6AD8-D826ED4DE1EC}"/>
                </a:ext>
              </a:extLst>
            </p:cNvPr>
            <p:cNvSpPr/>
            <p:nvPr/>
          </p:nvSpPr>
          <p:spPr>
            <a:xfrm>
              <a:off x="6160525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3" name="Rectangle 4112">
              <a:extLst>
                <a:ext uri="{FF2B5EF4-FFF2-40B4-BE49-F238E27FC236}">
                  <a16:creationId xmlns:a16="http://schemas.microsoft.com/office/drawing/2014/main" id="{E229E00A-D6CF-4D08-8590-F371B088A2CE}"/>
                </a:ext>
              </a:extLst>
            </p:cNvPr>
            <p:cNvSpPr/>
            <p:nvPr/>
          </p:nvSpPr>
          <p:spPr>
            <a:xfrm>
              <a:off x="6429659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4" name="Rectangle 4113">
              <a:extLst>
                <a:ext uri="{FF2B5EF4-FFF2-40B4-BE49-F238E27FC236}">
                  <a16:creationId xmlns:a16="http://schemas.microsoft.com/office/drawing/2014/main" id="{D8B205BE-F597-C2FD-EE8A-2F1732E343A7}"/>
                </a:ext>
              </a:extLst>
            </p:cNvPr>
            <p:cNvSpPr/>
            <p:nvPr/>
          </p:nvSpPr>
          <p:spPr>
            <a:xfrm>
              <a:off x="671402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5" name="Rectangle 4114">
              <a:extLst>
                <a:ext uri="{FF2B5EF4-FFF2-40B4-BE49-F238E27FC236}">
                  <a16:creationId xmlns:a16="http://schemas.microsoft.com/office/drawing/2014/main" id="{2D238B26-0845-E256-4D23-E1AEEAF44678}"/>
                </a:ext>
              </a:extLst>
            </p:cNvPr>
            <p:cNvSpPr/>
            <p:nvPr/>
          </p:nvSpPr>
          <p:spPr>
            <a:xfrm>
              <a:off x="4492381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6" name="Rectangle 4115">
              <a:extLst>
                <a:ext uri="{FF2B5EF4-FFF2-40B4-BE49-F238E27FC236}">
                  <a16:creationId xmlns:a16="http://schemas.microsoft.com/office/drawing/2014/main" id="{AAEDF660-3B25-6533-2378-8F44C514611B}"/>
                </a:ext>
              </a:extLst>
            </p:cNvPr>
            <p:cNvSpPr/>
            <p:nvPr/>
          </p:nvSpPr>
          <p:spPr>
            <a:xfrm>
              <a:off x="4223247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7" name="Rectangle 4116">
              <a:extLst>
                <a:ext uri="{FF2B5EF4-FFF2-40B4-BE49-F238E27FC236}">
                  <a16:creationId xmlns:a16="http://schemas.microsoft.com/office/drawing/2014/main" id="{27C21DA0-91CF-DBE4-D60C-CB2D8904961F}"/>
                </a:ext>
              </a:extLst>
            </p:cNvPr>
            <p:cNvSpPr/>
            <p:nvPr/>
          </p:nvSpPr>
          <p:spPr>
            <a:xfrm>
              <a:off x="3946493" y="3159148"/>
              <a:ext cx="197726" cy="23211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50106BF-02F7-071A-B021-2E817FF051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663" t="-1" b="72066"/>
          <a:stretch/>
        </p:blipFill>
        <p:spPr>
          <a:xfrm>
            <a:off x="7550752" y="2303696"/>
            <a:ext cx="1423414" cy="10420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FA4AD-4244-AEC5-E2A8-851238DC3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841" y="729658"/>
            <a:ext cx="7904962" cy="988332"/>
          </a:xfrm>
        </p:spPr>
        <p:txBody>
          <a:bodyPr anchor="ctr"/>
          <a:lstStyle/>
          <a:p>
            <a:r>
              <a:rPr lang="en-US" dirty="0"/>
              <a:t>Wiring for Thermal Printer VIA TTL/RS262</a:t>
            </a:r>
          </a:p>
        </p:txBody>
      </p: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5719B8A9-E88C-FAF3-7729-8D305D65BBE1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854435549"/>
              </p:ext>
            </p:extLst>
          </p:nvPr>
        </p:nvGraphicFramePr>
        <p:xfrm>
          <a:off x="458672" y="3090757"/>
          <a:ext cx="6864844" cy="3266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97988">
                  <a:extLst>
                    <a:ext uri="{9D8B030D-6E8A-4147-A177-3AD203B41FA5}">
                      <a16:colId xmlns:a16="http://schemas.microsoft.com/office/drawing/2014/main" val="3786628753"/>
                    </a:ext>
                  </a:extLst>
                </a:gridCol>
                <a:gridCol w="815340">
                  <a:extLst>
                    <a:ext uri="{9D8B030D-6E8A-4147-A177-3AD203B41FA5}">
                      <a16:colId xmlns:a16="http://schemas.microsoft.com/office/drawing/2014/main" val="163850901"/>
                    </a:ext>
                  </a:extLst>
                </a:gridCol>
                <a:gridCol w="2751516">
                  <a:extLst>
                    <a:ext uri="{9D8B030D-6E8A-4147-A177-3AD203B41FA5}">
                      <a16:colId xmlns:a16="http://schemas.microsoft.com/office/drawing/2014/main" val="3629212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 Printer </a:t>
                      </a:r>
                      <a:r>
                        <a:rPr lang="en-US" sz="1800" b="0" dirty="0"/>
                        <a:t>🖨️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Raspberry Pi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11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TTL/RS232 -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/>
                        <a:t>Black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6: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7088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TTL/RS232 - </a:t>
                      </a: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Transmit (TX)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FFCC00"/>
                          </a:solidFill>
                        </a:rPr>
                        <a:t>Yellow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8: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GPIO 14 (UART Transmit)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0500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TTL/RS232 - </a:t>
                      </a:r>
                      <a:r>
                        <a:rPr lang="en-US" sz="16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Receive (RX)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10: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GPIO 15 (UART Receive)</a:t>
                      </a:r>
                      <a:endParaRPr lang="en-US" sz="16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0380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Port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Voltage Common Collector (VCC)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2/4: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5v 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95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Port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b="1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9/14: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133669"/>
                  </a:ext>
                </a:extLst>
              </a:tr>
            </a:tbl>
          </a:graphicData>
        </a:graphic>
      </p:graphicFrame>
      <p:pic>
        <p:nvPicPr>
          <p:cNvPr id="8" name="Content Placeholder 7" descr="A green circuit board with white and black buttons&#10;&#10;Description automatically generated">
            <a:extLst>
              <a:ext uri="{FF2B5EF4-FFF2-40B4-BE49-F238E27FC236}">
                <a16:creationId xmlns:a16="http://schemas.microsoft.com/office/drawing/2014/main" id="{8509DBCF-C58F-B033-F698-7042C6AF0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202524" y="3105398"/>
            <a:ext cx="2636431" cy="3944737"/>
          </a:xfrm>
          <a:prstGeom prst="rect">
            <a:avLst/>
          </a:prstGeom>
        </p:spPr>
      </p:pic>
      <p:pic>
        <p:nvPicPr>
          <p:cNvPr id="13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DA4F7305-1105-7093-9CC0-D626127E60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2" t="17324" r="11753" b="17473"/>
          <a:stretch/>
        </p:blipFill>
        <p:spPr bwMode="auto">
          <a:xfrm>
            <a:off x="6969547" y="3090757"/>
            <a:ext cx="324642" cy="33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>
            <a:extLst>
              <a:ext uri="{FF2B5EF4-FFF2-40B4-BE49-F238E27FC236}">
                <a16:creationId xmlns:a16="http://schemas.microsoft.com/office/drawing/2014/main" id="{16095094-47C3-E269-4F5C-A955CF36D2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17" r="18500"/>
          <a:stretch/>
        </p:blipFill>
        <p:spPr bwMode="auto">
          <a:xfrm>
            <a:off x="9035810" y="729658"/>
            <a:ext cx="2457298" cy="292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8" name="Oval 4117">
            <a:extLst>
              <a:ext uri="{FF2B5EF4-FFF2-40B4-BE49-F238E27FC236}">
                <a16:creationId xmlns:a16="http://schemas.microsoft.com/office/drawing/2014/main" id="{5855CE61-1DB8-20B7-23E8-D5C23813851B}"/>
              </a:ext>
            </a:extLst>
          </p:cNvPr>
          <p:cNvSpPr/>
          <p:nvPr/>
        </p:nvSpPr>
        <p:spPr>
          <a:xfrm>
            <a:off x="8320411" y="3821057"/>
            <a:ext cx="81073" cy="81073"/>
          </a:xfrm>
          <a:prstGeom prst="ellipse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4119" name="Oval 4118">
            <a:extLst>
              <a:ext uri="{FF2B5EF4-FFF2-40B4-BE49-F238E27FC236}">
                <a16:creationId xmlns:a16="http://schemas.microsoft.com/office/drawing/2014/main" id="{90984D17-2C8D-5500-BC57-93E5C17F897E}"/>
              </a:ext>
            </a:extLst>
          </p:cNvPr>
          <p:cNvSpPr/>
          <p:nvPr/>
        </p:nvSpPr>
        <p:spPr>
          <a:xfrm>
            <a:off x="8208443" y="3821057"/>
            <a:ext cx="81073" cy="81073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4120" name="Oval 4119">
            <a:extLst>
              <a:ext uri="{FF2B5EF4-FFF2-40B4-BE49-F238E27FC236}">
                <a16:creationId xmlns:a16="http://schemas.microsoft.com/office/drawing/2014/main" id="{A3EAA4C1-98F7-B5DE-AB51-87D5F16B8141}"/>
              </a:ext>
            </a:extLst>
          </p:cNvPr>
          <p:cNvSpPr/>
          <p:nvPr/>
        </p:nvSpPr>
        <p:spPr>
          <a:xfrm>
            <a:off x="8096476" y="3821057"/>
            <a:ext cx="81073" cy="81073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cxnSp>
        <p:nvCxnSpPr>
          <p:cNvPr id="4124" name="Connector: Elbow 4123">
            <a:extLst>
              <a:ext uri="{FF2B5EF4-FFF2-40B4-BE49-F238E27FC236}">
                <a16:creationId xmlns:a16="http://schemas.microsoft.com/office/drawing/2014/main" id="{3B0FF51F-6269-ED74-4F6D-57B262538E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43254" y="3361347"/>
            <a:ext cx="488563" cy="30784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7" name="Connector: Elbow 4126">
            <a:extLst>
              <a:ext uri="{FF2B5EF4-FFF2-40B4-BE49-F238E27FC236}">
                <a16:creationId xmlns:a16="http://schemas.microsoft.com/office/drawing/2014/main" id="{3ABAE3B7-DE24-B406-1420-9BF519EAF0E9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8425" y="3372605"/>
            <a:ext cx="488565" cy="285327"/>
          </a:xfrm>
          <a:prstGeom prst="bentConnector3">
            <a:avLst>
              <a:gd name="adj1" fmla="val 33429"/>
            </a:avLst>
          </a:prstGeom>
          <a:ln w="28575">
            <a:solidFill>
              <a:srgbClr val="FFC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0" name="Connector: Elbow 4129">
            <a:extLst>
              <a:ext uri="{FF2B5EF4-FFF2-40B4-BE49-F238E27FC236}">
                <a16:creationId xmlns:a16="http://schemas.microsoft.com/office/drawing/2014/main" id="{45424F1B-7B54-D80B-EB75-D1A5A52D5CA8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97561" y="3393311"/>
            <a:ext cx="488568" cy="243915"/>
          </a:xfrm>
          <a:prstGeom prst="bentConnector3">
            <a:avLst>
              <a:gd name="adj1" fmla="val 21731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9" name="Rectangle 4138">
            <a:extLst>
              <a:ext uri="{FF2B5EF4-FFF2-40B4-BE49-F238E27FC236}">
                <a16:creationId xmlns:a16="http://schemas.microsoft.com/office/drawing/2014/main" id="{51E4C000-7794-B122-3949-BD813F2BBF85}"/>
              </a:ext>
            </a:extLst>
          </p:cNvPr>
          <p:cNvSpPr/>
          <p:nvPr/>
        </p:nvSpPr>
        <p:spPr>
          <a:xfrm>
            <a:off x="7776270" y="2999526"/>
            <a:ext cx="119624" cy="263528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0" name="Rectangle 4139">
            <a:extLst>
              <a:ext uri="{FF2B5EF4-FFF2-40B4-BE49-F238E27FC236}">
                <a16:creationId xmlns:a16="http://schemas.microsoft.com/office/drawing/2014/main" id="{79EEA636-2889-883B-5770-3F0F6FC07586}"/>
              </a:ext>
            </a:extLst>
          </p:cNvPr>
          <p:cNvSpPr/>
          <p:nvPr/>
        </p:nvSpPr>
        <p:spPr>
          <a:xfrm>
            <a:off x="7917318" y="2999526"/>
            <a:ext cx="119625" cy="263528"/>
          </a:xfrm>
          <a:prstGeom prst="rect">
            <a:avLst/>
          </a:prstGeom>
          <a:noFill/>
          <a:ln>
            <a:solidFill>
              <a:srgbClr val="FFCC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1" name="Rectangle 4140">
            <a:extLst>
              <a:ext uri="{FF2B5EF4-FFF2-40B4-BE49-F238E27FC236}">
                <a16:creationId xmlns:a16="http://schemas.microsoft.com/office/drawing/2014/main" id="{0E3D816B-FB97-89B1-0E40-7FC198AFAF4C}"/>
              </a:ext>
            </a:extLst>
          </p:cNvPr>
          <p:cNvSpPr/>
          <p:nvPr/>
        </p:nvSpPr>
        <p:spPr>
          <a:xfrm>
            <a:off x="8058468" y="2999015"/>
            <a:ext cx="119081" cy="2635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B050"/>
                </a:solidFill>
              </a:ln>
            </a:endParaRPr>
          </a:p>
        </p:txBody>
      </p:sp>
      <p:sp>
        <p:nvSpPr>
          <p:cNvPr id="4143" name="TextBox 4142">
            <a:extLst>
              <a:ext uri="{FF2B5EF4-FFF2-40B4-BE49-F238E27FC236}">
                <a16:creationId xmlns:a16="http://schemas.microsoft.com/office/drawing/2014/main" id="{BB83D13E-DFB5-3BE9-AAB9-7C651D2D5D6B}"/>
              </a:ext>
            </a:extLst>
          </p:cNvPr>
          <p:cNvSpPr txBox="1"/>
          <p:nvPr/>
        </p:nvSpPr>
        <p:spPr>
          <a:xfrm>
            <a:off x="458672" y="6395982"/>
            <a:ext cx="5072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proxima nova"/>
                <a:hlinkClick r:id="rId7"/>
              </a:rPr>
              <a:t>Connect and Configure Printer</a:t>
            </a:r>
            <a:endParaRPr lang="en-US" sz="12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proxima nova"/>
            </a:endParaRPr>
          </a:p>
        </p:txBody>
      </p:sp>
      <p:pic>
        <p:nvPicPr>
          <p:cNvPr id="4146" name="Picture 4145">
            <a:extLst>
              <a:ext uri="{FF2B5EF4-FFF2-40B4-BE49-F238E27FC236}">
                <a16:creationId xmlns:a16="http://schemas.microsoft.com/office/drawing/2014/main" id="{B802495F-10E7-B6EB-5435-E7F1BE76E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997" t="53496" b="21838"/>
          <a:stretch/>
        </p:blipFill>
        <p:spPr>
          <a:xfrm>
            <a:off x="7630448" y="1382623"/>
            <a:ext cx="1324865" cy="93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3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F2A3-7077-A73A-A2FB-B1601D9D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Wiring for Thermal Printer VIA USB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3E437-D4F4-4072-51F1-D3D12D342C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B69E11-6274-B94E-7002-FC0126D2116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34317F-A15A-C029-93EB-A21F954927E7}"/>
              </a:ext>
            </a:extLst>
          </p:cNvPr>
          <p:cNvGrpSpPr/>
          <p:nvPr/>
        </p:nvGrpSpPr>
        <p:grpSpPr>
          <a:xfrm>
            <a:off x="581192" y="1354197"/>
            <a:ext cx="11029615" cy="2636431"/>
            <a:chOff x="581192" y="1943334"/>
            <a:chExt cx="11029615" cy="263643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ABB4C8D-3C5C-3531-724F-25814E5CF6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930" b="92165" l="8373" r="99524">
                          <a14:foregroundMark x1="8944" y1="38114" x2="11418" y2="60691"/>
                          <a14:foregroundMark x1="11418" y1="60691" x2="20837" y2="78486"/>
                          <a14:foregroundMark x1="20837" y1="78486" x2="35585" y2="91235"/>
                          <a14:foregroundMark x1="35585" y1="91235" x2="61465" y2="47676"/>
                          <a14:foregroundMark x1="61465" y1="47676" x2="46622" y2="6242"/>
                          <a14:foregroundMark x1="46622" y1="6242" x2="34253" y2="10226"/>
                          <a14:foregroundMark x1="43007" y1="1328" x2="43007" y2="3453"/>
                          <a14:foregroundMark x1="45100" y1="22709" x2="51570" y2="32537"/>
                          <a14:foregroundMark x1="10847" y1="33068" x2="8373" y2="52855"/>
                          <a14:foregroundMark x1="8373" y1="52855" x2="9705" y2="63878"/>
                          <a14:foregroundMark x1="32540" y1="92297" x2="37298" y2="90704"/>
                          <a14:foregroundMark x1="80114" y1="62550" x2="77640" y2="62550"/>
                          <a14:foregroundMark x1="78592" y1="64409" x2="92959" y2="69588"/>
                          <a14:foregroundMark x1="92959" y1="69588" x2="76499" y2="61222"/>
                          <a14:foregroundMark x1="79353" y1="59097" x2="98953" y2="59628"/>
                          <a14:foregroundMark x1="87345" y1="61487" x2="83159" y2="76096"/>
                          <a14:foregroundMark x1="79163" y1="69987" x2="80114" y2="80876"/>
                          <a14:foregroundMark x1="81446" y1="69190" x2="81066" y2="81673"/>
                          <a14:foregroundMark x1="82207" y1="70784" x2="83730" y2="81142"/>
                          <a14:foregroundMark x1="81446" y1="68393" x2="85442" y2="83267"/>
                          <a14:foregroundMark x1="82969" y1="68924" x2="89058" y2="81939"/>
                          <a14:foregroundMark x1="83920" y1="72377" x2="79163" y2="73174"/>
                          <a14:foregroundMark x1="78021" y1="69190" x2="77831" y2="84064"/>
                          <a14:foregroundMark x1="77450" y1="70518" x2="82017" y2="80080"/>
                          <a14:foregroundMark x1="88107" y1="64143" x2="99334" y2="69721"/>
                          <a14:foregroundMark x1="89058" y1="66268" x2="99524" y2="66268"/>
                          <a14:foregroundMark x1="88297" y1="64675" x2="98763" y2="64675"/>
                          <a14:foregroundMark x1="90390" y1="60425" x2="99524" y2="60956"/>
                          <a14:foregroundMark x1="88107" y1="58035" x2="96670" y2="57769"/>
                          <a14:foregroundMark x1="88677" y1="56707" x2="98573" y2="56707"/>
                          <a14:foregroundMark x1="96670" y1="57769" x2="87060" y2="75697"/>
                          <a14:foregroundMark x1="87060" y1="75697" x2="91151" y2="74236"/>
                          <a14:foregroundMark x1="94386" y1="71846" x2="94386" y2="73971"/>
                          <a14:foregroundMark x1="94196" y1="69721" x2="94957" y2="77424"/>
                          <a14:foregroundMark x1="92103" y1="68924" x2="98192" y2="71315"/>
                          <a14:foregroundMark x1="77450" y1="64940" x2="85062" y2="80080"/>
                          <a14:foregroundMark x1="76118" y1="37317" x2="89248" y2="47278"/>
                          <a14:foregroundMark x1="89248" y1="47278" x2="91532" y2="37317"/>
                          <a14:foregroundMark x1="93054" y1="39442" x2="99334" y2="35193"/>
                          <a14:foregroundMark x1="92103" y1="36255" x2="98002" y2="36786"/>
                          <a14:foregroundMark x1="92103" y1="34927" x2="96860" y2="34927"/>
                          <a14:foregroundMark x1="91342" y1="33599" x2="98953" y2="33599"/>
                          <a14:foregroundMark x1="91912" y1="33599" x2="92293" y2="45286"/>
                          <a14:foregroundMark x1="90771" y1="38380" x2="98953" y2="38380"/>
                          <a14:foregroundMark x1="92864" y1="39442" x2="96289" y2="42364"/>
                          <a14:foregroundMark x1="90961" y1="36255" x2="87155" y2="37849"/>
                          <a14:foregroundMark x1="91912" y1="37583" x2="77926" y2="32537"/>
                          <a14:foregroundMark x1="77926" y1="32537" x2="77069" y2="32802"/>
                          <a14:foregroundMark x1="76879" y1="32802" x2="82969" y2="45286"/>
                          <a14:foregroundMark x1="76879" y1="47145" x2="83539" y2="48738"/>
                          <a14:foregroundMark x1="78592" y1="49535" x2="78972" y2="41036"/>
                          <a14:foregroundMark x1="79163" y1="55378" x2="77831" y2="37052"/>
                          <a14:foregroundMark x1="81066" y1="52988" x2="81637" y2="36521"/>
                          <a14:foregroundMark x1="85823" y1="54582" x2="86965" y2="37052"/>
                          <a14:foregroundMark x1="90010" y1="51660" x2="87155" y2="38645"/>
                          <a14:foregroundMark x1="86204" y1="51394" x2="80304" y2="39177"/>
                          <a14:foregroundMark x1="77069" y1="49270" x2="76118" y2="63612"/>
                          <a14:foregroundMark x1="74976" y1="46348" x2="81256" y2="45551"/>
                          <a14:foregroundMark x1="77640" y1="42098" x2="77450" y2="56175"/>
                          <a14:foregroundMark x1="94386" y1="46348" x2="92674" y2="43426"/>
                        </a14:backgroundRemoval>
                      </a14:imgEffect>
                    </a14:imgLayer>
                  </a14:imgProps>
                </a:ext>
              </a:extLst>
            </a:blip>
            <a:srcRect l="4624" b="2500"/>
            <a:stretch/>
          </p:blipFill>
          <p:spPr>
            <a:xfrm>
              <a:off x="581192" y="2096325"/>
              <a:ext cx="3181861" cy="2330450"/>
            </a:xfrm>
            <a:prstGeom prst="rect">
              <a:avLst/>
            </a:prstGeom>
          </p:spPr>
        </p:pic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82C9A360-F8D2-543B-15F4-395E245B8A1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21" t="1594" r="8627" b="12339"/>
            <a:stretch/>
          </p:blipFill>
          <p:spPr bwMode="auto">
            <a:xfrm flipH="1">
              <a:off x="4572014" y="2204143"/>
              <a:ext cx="2285095" cy="2114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Content Placeholder 7" descr="A green circuit board with white and black buttons&#10;&#10;Description automatically generated">
              <a:extLst>
                <a:ext uri="{FF2B5EF4-FFF2-40B4-BE49-F238E27FC236}">
                  <a16:creationId xmlns:a16="http://schemas.microsoft.com/office/drawing/2014/main" id="{A4145A44-081D-5DDB-EF66-7A040F899D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320223" y="1289181"/>
              <a:ext cx="2636431" cy="3944737"/>
            </a:xfrm>
            <a:prstGeom prst="rect">
              <a:avLst/>
            </a:prstGeom>
          </p:spPr>
        </p:pic>
        <p:cxnSp>
          <p:nvCxnSpPr>
            <p:cNvPr id="9" name="Connector: Elbow 8">
              <a:extLst>
                <a:ext uri="{FF2B5EF4-FFF2-40B4-BE49-F238E27FC236}">
                  <a16:creationId xmlns:a16="http://schemas.microsoft.com/office/drawing/2014/main" id="{DDE27545-BCEE-773C-6F5C-6194B1C069C7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>
              <a:off x="3763053" y="2991749"/>
              <a:ext cx="808961" cy="269802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37A6698D-1889-D7C8-289F-ECA5927845C3}"/>
                </a:ext>
              </a:extLst>
            </p:cNvPr>
            <p:cNvCxnSpPr>
              <a:cxnSpLocks/>
              <a:stCxn id="6" idx="1"/>
            </p:cNvCxnSpPr>
            <p:nvPr/>
          </p:nvCxnSpPr>
          <p:spPr>
            <a:xfrm flipV="1">
              <a:off x="6857109" y="2528199"/>
              <a:ext cx="808960" cy="733352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Content Placeholder 11">
            <a:extLst>
              <a:ext uri="{FF2B5EF4-FFF2-40B4-BE49-F238E27FC236}">
                <a16:creationId xmlns:a16="http://schemas.microsoft.com/office/drawing/2014/main" id="{D482D146-BF6F-AC00-64F0-A1B6E76586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9274236"/>
              </p:ext>
            </p:extLst>
          </p:nvPr>
        </p:nvGraphicFramePr>
        <p:xfrm>
          <a:off x="2153265" y="4042664"/>
          <a:ext cx="788546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0594">
                  <a:extLst>
                    <a:ext uri="{9D8B030D-6E8A-4147-A177-3AD203B41FA5}">
                      <a16:colId xmlns:a16="http://schemas.microsoft.com/office/drawing/2014/main" val="3786628753"/>
                    </a:ext>
                  </a:extLst>
                </a:gridCol>
                <a:gridCol w="3244875">
                  <a:extLst>
                    <a:ext uri="{9D8B030D-6E8A-4147-A177-3AD203B41FA5}">
                      <a16:colId xmlns:a16="http://schemas.microsoft.com/office/drawing/2014/main" val="3629212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Thermal Printer </a:t>
                      </a:r>
                      <a:r>
                        <a:rPr lang="en-US" sz="1800" b="0" dirty="0"/>
                        <a:t>🖨️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Raspberry Pi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911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Port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Voltage Common Collector (VCC)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2/4: </a:t>
                      </a:r>
                      <a:r>
                        <a:rPr lang="en-US" sz="1600" b="0" dirty="0"/>
                        <a:t>5v Power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1956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Power Port -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Board 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6/9/14: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133669"/>
                  </a:ext>
                </a:extLst>
              </a:tr>
            </a:tbl>
          </a:graphicData>
        </a:graphic>
      </p:graphicFrame>
      <p:pic>
        <p:nvPicPr>
          <p:cNvPr id="14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C348D080-1818-FA3A-EC13-72664DE42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2" t="17324" r="11753" b="17473"/>
          <a:stretch/>
        </p:blipFill>
        <p:spPr bwMode="auto">
          <a:xfrm>
            <a:off x="9638438" y="4042664"/>
            <a:ext cx="324642" cy="33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GPIO layout">
            <a:extLst>
              <a:ext uri="{FF2B5EF4-FFF2-40B4-BE49-F238E27FC236}">
                <a16:creationId xmlns:a16="http://schemas.microsoft.com/office/drawing/2014/main" id="{BFE9BADD-B485-3CE2-B482-C9D3CF406E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7128" r="4519" b="15132"/>
          <a:stretch/>
        </p:blipFill>
        <p:spPr bwMode="auto">
          <a:xfrm>
            <a:off x="3571381" y="5207219"/>
            <a:ext cx="5049236" cy="13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5275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4450-D103-87DA-5202-EF35219F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Configure Raspberry Pi </a:t>
            </a:r>
            <a:r>
              <a:rPr lang="en-US" b="1" dirty="0">
                <a:solidFill>
                  <a:schemeClr val="tx1"/>
                </a:solidFill>
              </a:rPr>
              <a:t>for RFID READER (RFIO-RC522)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940FEE-7F76-A46A-E26E-A3E3EED3B6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9542" y="3387806"/>
            <a:ext cx="4754562" cy="27565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CD7D0-F6C8-DE51-3961-6F4790342419}"/>
              </a:ext>
            </a:extLst>
          </p:cNvPr>
          <p:cNvSpPr txBox="1"/>
          <p:nvPr/>
        </p:nvSpPr>
        <p:spPr>
          <a:xfrm>
            <a:off x="583479" y="1910478"/>
            <a:ext cx="516668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Enable</a:t>
            </a:r>
            <a:r>
              <a:rPr lang="en-US" b="1" dirty="0"/>
              <a:t> Serial Peripheral Interface (</a:t>
            </a:r>
            <a:r>
              <a:rPr lang="en-US" b="1" dirty="0">
                <a:solidFill>
                  <a:srgbClr val="FF0000"/>
                </a:solidFill>
              </a:rPr>
              <a:t>SPI</a:t>
            </a:r>
            <a:r>
              <a:rPr lang="en-US" b="1" dirty="0"/>
              <a:t>) connection</a:t>
            </a:r>
          </a:p>
          <a:p>
            <a:r>
              <a:rPr lang="en-US" sz="1400" b="0" i="0" dirty="0">
                <a:solidFill>
                  <a:srgbClr val="333333"/>
                </a:solidFill>
                <a:effectLst/>
                <a:latin typeface="Helvetica Neue"/>
              </a:rPr>
              <a:t>an interface bus commonly used to send data between microcontrollers and small peripherals such as shift registers, sensors, and SD cards. It uses separate clock and data lines, along with a select line to choose the device you wish to talk to.</a:t>
            </a:r>
            <a:endParaRPr lang="en-US" sz="1400" b="1" dirty="0"/>
          </a:p>
        </p:txBody>
      </p:sp>
      <p:pic>
        <p:nvPicPr>
          <p:cNvPr id="34" name="Content Placeholder 20">
            <a:extLst>
              <a:ext uri="{FF2B5EF4-FFF2-40B4-BE49-F238E27FC236}">
                <a16:creationId xmlns:a16="http://schemas.microsoft.com/office/drawing/2014/main" id="{5E23F85B-7618-D93B-2CF1-E90524FD0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0478"/>
            <a:ext cx="5449452" cy="42338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D905C2-CCEC-D8D7-B51F-35ACFA5E41CB}"/>
              </a:ext>
            </a:extLst>
          </p:cNvPr>
          <p:cNvSpPr/>
          <p:nvPr/>
        </p:nvSpPr>
        <p:spPr>
          <a:xfrm>
            <a:off x="7928253" y="2283543"/>
            <a:ext cx="1056983" cy="396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6FA605-300E-5923-10F2-BB3126B179F6}"/>
              </a:ext>
            </a:extLst>
          </p:cNvPr>
          <p:cNvSpPr/>
          <p:nvPr/>
        </p:nvSpPr>
        <p:spPr>
          <a:xfrm>
            <a:off x="10890427" y="3436965"/>
            <a:ext cx="582245" cy="3759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C21770-D7E1-47D2-E840-5BD9119AC4A7}"/>
              </a:ext>
            </a:extLst>
          </p:cNvPr>
          <p:cNvCxnSpPr>
            <a:cxnSpLocks/>
          </p:cNvCxnSpPr>
          <p:nvPr/>
        </p:nvCxnSpPr>
        <p:spPr>
          <a:xfrm>
            <a:off x="6217907" y="3812929"/>
            <a:ext cx="4621572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00177B-9627-AE51-3FF7-B2FE4CA3B431}"/>
              </a:ext>
            </a:extLst>
          </p:cNvPr>
          <p:cNvSpPr/>
          <p:nvPr/>
        </p:nvSpPr>
        <p:spPr>
          <a:xfrm>
            <a:off x="10653059" y="5747602"/>
            <a:ext cx="892394" cy="396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BB951E-BC70-74F3-3368-EE2E3D5763E6}"/>
              </a:ext>
            </a:extLst>
          </p:cNvPr>
          <p:cNvSpPr txBox="1"/>
          <p:nvPr/>
        </p:nvSpPr>
        <p:spPr>
          <a:xfrm>
            <a:off x="7571450" y="26362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F94EDA-9362-A2E3-3777-33F6E60489E2}"/>
              </a:ext>
            </a:extLst>
          </p:cNvPr>
          <p:cNvSpPr txBox="1"/>
          <p:nvPr/>
        </p:nvSpPr>
        <p:spPr>
          <a:xfrm>
            <a:off x="10533624" y="3389618"/>
            <a:ext cx="356802" cy="423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73BA87-572E-599B-9598-C38EAA7B4256}"/>
              </a:ext>
            </a:extLst>
          </p:cNvPr>
          <p:cNvSpPr txBox="1"/>
          <p:nvPr/>
        </p:nvSpPr>
        <p:spPr>
          <a:xfrm>
            <a:off x="581193" y="6325150"/>
            <a:ext cx="3786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4"/>
              </a:rPr>
              <a:t>Pinout.xyz</a:t>
            </a:r>
            <a:r>
              <a:rPr lang="en-US" sz="1200" dirty="0">
                <a:hlinkClick r:id="rId4"/>
              </a:rPr>
              <a:t>: SPI - Serial Peripheral Interface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463A1E-93C1-FFB1-636D-033E24CE1951}"/>
              </a:ext>
            </a:extLst>
          </p:cNvPr>
          <p:cNvSpPr txBox="1"/>
          <p:nvPr/>
        </p:nvSpPr>
        <p:spPr>
          <a:xfrm>
            <a:off x="10533624" y="5379427"/>
            <a:ext cx="356802" cy="423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31993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4450-D103-87DA-5202-EF35219F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Configure Raspberry Pi </a:t>
            </a:r>
            <a:r>
              <a:rPr lang="en-US" b="1" dirty="0">
                <a:solidFill>
                  <a:schemeClr val="tx1"/>
                </a:solidFill>
              </a:rPr>
              <a:t>for Thermal Printer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940FEE-7F76-A46A-E26E-A3E3EED3B6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134" y="3387806"/>
            <a:ext cx="4754562" cy="27565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CD7D0-F6C8-DE51-3961-6F4790342419}"/>
              </a:ext>
            </a:extLst>
          </p:cNvPr>
          <p:cNvSpPr txBox="1"/>
          <p:nvPr/>
        </p:nvSpPr>
        <p:spPr>
          <a:xfrm>
            <a:off x="581193" y="1910478"/>
            <a:ext cx="5081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Enable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UART</a:t>
            </a:r>
            <a:r>
              <a:rPr lang="en-US" b="1" dirty="0"/>
              <a:t> (Universal Asynchronous Receiver-Transmitter) serial port</a:t>
            </a:r>
          </a:p>
          <a:p>
            <a:r>
              <a:rPr lang="en-US" sz="1600" dirty="0"/>
              <a:t>useful for various applications, such as communicating with other serial devices like Arduino boards, GPS modules, and other microcontrollers.</a:t>
            </a:r>
          </a:p>
        </p:txBody>
      </p:sp>
      <p:pic>
        <p:nvPicPr>
          <p:cNvPr id="34" name="Content Placeholder 20">
            <a:extLst>
              <a:ext uri="{FF2B5EF4-FFF2-40B4-BE49-F238E27FC236}">
                <a16:creationId xmlns:a16="http://schemas.microsoft.com/office/drawing/2014/main" id="{5E23F85B-7618-D93B-2CF1-E90524FD0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0632" y="1910478"/>
            <a:ext cx="5420188" cy="42338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AD905C2-CCEC-D8D7-B51F-35ACFA5E41CB}"/>
              </a:ext>
            </a:extLst>
          </p:cNvPr>
          <p:cNvSpPr/>
          <p:nvPr/>
        </p:nvSpPr>
        <p:spPr>
          <a:xfrm>
            <a:off x="7928253" y="2283543"/>
            <a:ext cx="1056983" cy="396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6FA605-300E-5923-10F2-BB3126B179F6}"/>
              </a:ext>
            </a:extLst>
          </p:cNvPr>
          <p:cNvSpPr/>
          <p:nvPr/>
        </p:nvSpPr>
        <p:spPr>
          <a:xfrm>
            <a:off x="10837675" y="4193103"/>
            <a:ext cx="582245" cy="37596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BC21770-D7E1-47D2-E840-5BD9119AC4A7}"/>
              </a:ext>
            </a:extLst>
          </p:cNvPr>
          <p:cNvCxnSpPr>
            <a:cxnSpLocks/>
          </p:cNvCxnSpPr>
          <p:nvPr/>
        </p:nvCxnSpPr>
        <p:spPr>
          <a:xfrm>
            <a:off x="6165155" y="4569067"/>
            <a:ext cx="4621572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D00177B-9627-AE51-3FF7-B2FE4CA3B431}"/>
              </a:ext>
            </a:extLst>
          </p:cNvPr>
          <p:cNvSpPr/>
          <p:nvPr/>
        </p:nvSpPr>
        <p:spPr>
          <a:xfrm>
            <a:off x="10582723" y="5730018"/>
            <a:ext cx="892394" cy="3967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F94EDA-9362-A2E3-3777-33F6E60489E2}"/>
              </a:ext>
            </a:extLst>
          </p:cNvPr>
          <p:cNvSpPr txBox="1"/>
          <p:nvPr/>
        </p:nvSpPr>
        <p:spPr>
          <a:xfrm>
            <a:off x="10480872" y="4145756"/>
            <a:ext cx="356802" cy="423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2677E0-DAE3-7EA6-9025-E27DED5082AE}"/>
              </a:ext>
            </a:extLst>
          </p:cNvPr>
          <p:cNvSpPr txBox="1"/>
          <p:nvPr/>
        </p:nvSpPr>
        <p:spPr>
          <a:xfrm>
            <a:off x="10533624" y="5379427"/>
            <a:ext cx="356802" cy="423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73BA87-572E-599B-9598-C38EAA7B4256}"/>
              </a:ext>
            </a:extLst>
          </p:cNvPr>
          <p:cNvSpPr txBox="1"/>
          <p:nvPr/>
        </p:nvSpPr>
        <p:spPr>
          <a:xfrm>
            <a:off x="581193" y="6325150"/>
            <a:ext cx="50720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 err="1">
                <a:hlinkClick r:id="rId4"/>
              </a:rPr>
              <a:t>pinout.xyz</a:t>
            </a:r>
            <a:r>
              <a:rPr lang="en-US" sz="1200" dirty="0">
                <a:hlinkClick r:id="rId4"/>
              </a:rPr>
              <a:t>: UART - Universal Asynchronous Receiver/Transmitter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71727A-E584-C0E7-7E6B-C7903DCF137F}"/>
              </a:ext>
            </a:extLst>
          </p:cNvPr>
          <p:cNvSpPr txBox="1"/>
          <p:nvPr/>
        </p:nvSpPr>
        <p:spPr>
          <a:xfrm>
            <a:off x="7571450" y="263624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jaVu Sans Condensed" panose="020B0606030804020204" pitchFamily="34" charset="0"/>
                <a:ea typeface="DejaVu Sans Condensed" panose="020B0606030804020204" pitchFamily="34" charset="0"/>
                <a:cs typeface="DejaVu Sans Condensed" panose="020B06060308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91743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5CB77DF-989C-3166-800A-CA1A5DA3B21D}"/>
              </a:ext>
            </a:extLst>
          </p:cNvPr>
          <p:cNvSpPr/>
          <p:nvPr/>
        </p:nvSpPr>
        <p:spPr>
          <a:xfrm>
            <a:off x="6096003" y="2241210"/>
            <a:ext cx="5594342" cy="798271"/>
          </a:xfrm>
          <a:prstGeom prst="roundRect">
            <a:avLst/>
          </a:prstGeom>
          <a:gradFill flip="none" rotWithShape="1">
            <a:gsLst>
              <a:gs pos="0">
                <a:srgbClr val="399BA3">
                  <a:tint val="66000"/>
                  <a:satMod val="160000"/>
                </a:srgbClr>
              </a:gs>
              <a:gs pos="50000">
                <a:srgbClr val="399BA3">
                  <a:tint val="44500"/>
                  <a:satMod val="160000"/>
                </a:srgbClr>
              </a:gs>
              <a:gs pos="100000">
                <a:srgbClr val="399BA3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89BCC20-B9ED-8491-15B8-8669BB220B6D}"/>
              </a:ext>
            </a:extLst>
          </p:cNvPr>
          <p:cNvSpPr/>
          <p:nvPr/>
        </p:nvSpPr>
        <p:spPr>
          <a:xfrm>
            <a:off x="457201" y="2241212"/>
            <a:ext cx="5079996" cy="798270"/>
          </a:xfrm>
          <a:prstGeom prst="roundRect">
            <a:avLst/>
          </a:prstGeom>
          <a:gradFill flip="none" rotWithShape="1">
            <a:gsLst>
              <a:gs pos="0">
                <a:srgbClr val="C53F3F">
                  <a:tint val="66000"/>
                  <a:satMod val="160000"/>
                </a:srgbClr>
              </a:gs>
              <a:gs pos="50000">
                <a:srgbClr val="C53F3F">
                  <a:tint val="44500"/>
                  <a:satMod val="160000"/>
                </a:srgbClr>
              </a:gs>
              <a:gs pos="100000">
                <a:srgbClr val="C53F3F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3DEF4-B570-619E-525B-1F83A9004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7457907" cy="988332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Serial Communication: </a:t>
            </a:r>
            <a:r>
              <a:rPr lang="en-US" dirty="0">
                <a:solidFill>
                  <a:srgbClr val="BD3939"/>
                </a:solidFill>
              </a:rPr>
              <a:t>SPI </a:t>
            </a:r>
            <a:r>
              <a:rPr lang="en-US" dirty="0">
                <a:solidFill>
                  <a:schemeClr val="tx1"/>
                </a:solidFill>
              </a:rPr>
              <a:t>VS </a:t>
            </a:r>
            <a:r>
              <a:rPr lang="en-US" dirty="0">
                <a:solidFill>
                  <a:srgbClr val="399BA3"/>
                </a:solidFill>
              </a:rPr>
              <a:t>UART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5FB757F-6C72-A2AB-31B6-52A7ACAC8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1" y="2364320"/>
            <a:ext cx="5079999" cy="557784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SPI (Serial Peripheral Interface)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08CAE00-34B2-5D5A-7283-7A5FDF6BF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4" y="3039481"/>
            <a:ext cx="5079996" cy="293499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 is transferred in sync with a clock signal.</a:t>
            </a:r>
          </a:p>
          <a:p>
            <a:r>
              <a:rPr lang="en-US" dirty="0">
                <a:solidFill>
                  <a:schemeClr val="tx1"/>
                </a:solidFill>
              </a:rPr>
              <a:t>Typically involves a master device (such as a microcontroller or Raspberry Pi) and one or more slave devices (such as sensors or displays)</a:t>
            </a:r>
          </a:p>
          <a:p>
            <a:r>
              <a:rPr lang="en-US" dirty="0">
                <a:solidFill>
                  <a:schemeClr val="tx1"/>
                </a:solidFill>
              </a:rPr>
              <a:t>Uses separate lines for data (MOSI - Master Out Slave In, MISO - Master In Slave Out), clock (SCLK), and sometimes for chip select (CS) to enable communication with multiple slave devices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6160D13-5E6B-BBF6-1BD1-8256612D5C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002" y="2364321"/>
            <a:ext cx="5594346" cy="553373"/>
          </a:xfrm>
        </p:spPr>
        <p:txBody>
          <a:bodyPr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UART (Universal Asynchronous Receiver-Transmitter)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A7924D6-6D96-DBA4-09A3-298F986460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6000" y="3039481"/>
            <a:ext cx="5594347" cy="316388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Data is transmitted without the need for a shared clock signal</a:t>
            </a:r>
          </a:p>
          <a:p>
            <a:r>
              <a:rPr lang="en-US" sz="1600" dirty="0">
                <a:solidFill>
                  <a:schemeClr val="tx1"/>
                </a:solidFill>
              </a:rPr>
              <a:t>Typically involves two devices communicating with each other using a single data line (TX - Transmit) and a single receive line (RX - Receive), along with a ground reference</a:t>
            </a:r>
          </a:p>
          <a:p>
            <a:r>
              <a:rPr lang="en-US" sz="1600" dirty="0">
                <a:solidFill>
                  <a:schemeClr val="tx1"/>
                </a:solidFill>
              </a:rPr>
              <a:t>UART communication is simpler and more flexible than SPI, but it tends to be slower and less efficient, especially over longer distances or in noisy environments</a:t>
            </a:r>
          </a:p>
          <a:p>
            <a:r>
              <a:rPr lang="en-US" sz="1600" dirty="0">
                <a:solidFill>
                  <a:schemeClr val="tx1"/>
                </a:solidFill>
              </a:rPr>
              <a:t>Unlike SPI, UART communication is not synchronous and does not require a clock signal. It operates using start and stop bits to synchronize data transmission.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72390E-513F-5D79-2DA6-18AF3A9AC191}"/>
              </a:ext>
            </a:extLst>
          </p:cNvPr>
          <p:cNvSpPr txBox="1"/>
          <p:nvPr/>
        </p:nvSpPr>
        <p:spPr>
          <a:xfrm>
            <a:off x="581191" y="1794935"/>
            <a:ext cx="11109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Both communication protocols used for serial communication, but they have different characteristics and applications: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CEB8FA-CB06-53E8-A5CB-00AE262497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05"/>
          <a:stretch/>
        </p:blipFill>
        <p:spPr>
          <a:xfrm>
            <a:off x="8602309" y="435138"/>
            <a:ext cx="2687269" cy="1344435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7A741F1-65BC-941E-5C63-51B611E0B81A}"/>
              </a:ext>
            </a:extLst>
          </p:cNvPr>
          <p:cNvSpPr/>
          <p:nvPr/>
        </p:nvSpPr>
        <p:spPr>
          <a:xfrm>
            <a:off x="10947400" y="1562100"/>
            <a:ext cx="304800" cy="168590"/>
          </a:xfrm>
          <a:prstGeom prst="roundRect">
            <a:avLst/>
          </a:prstGeom>
          <a:noFill/>
          <a:ln>
            <a:solidFill>
              <a:srgbClr val="399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02FFCB4-484D-48FA-D53D-71FD305DA09A}"/>
              </a:ext>
            </a:extLst>
          </p:cNvPr>
          <p:cNvSpPr/>
          <p:nvPr/>
        </p:nvSpPr>
        <p:spPr>
          <a:xfrm>
            <a:off x="10947400" y="1193456"/>
            <a:ext cx="304800" cy="168590"/>
          </a:xfrm>
          <a:prstGeom prst="roundRect">
            <a:avLst/>
          </a:prstGeom>
          <a:noFill/>
          <a:ln>
            <a:solidFill>
              <a:srgbClr val="BD393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385FA0-DDF2-DBB3-F791-66921323E6A5}"/>
              </a:ext>
            </a:extLst>
          </p:cNvPr>
          <p:cNvSpPr txBox="1"/>
          <p:nvPr/>
        </p:nvSpPr>
        <p:spPr>
          <a:xfrm>
            <a:off x="457201" y="6325150"/>
            <a:ext cx="105186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4"/>
              </a:rPr>
              <a:t>SPI (Serial Peripheral Interface)</a:t>
            </a:r>
            <a:r>
              <a:rPr lang="en-US" sz="1200" dirty="0"/>
              <a:t>, </a:t>
            </a:r>
            <a:r>
              <a:rPr lang="en-US" sz="1200" dirty="0">
                <a:hlinkClick r:id="rId5"/>
              </a:rPr>
              <a:t>UART (Universal Asynchronous Receiver/Transmitter)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78160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6915A9-04F2-EF71-9B43-7300617B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Demo time, lets do it </a:t>
            </a:r>
            <a:r>
              <a:rPr lang="en-US" dirty="0">
                <a:solidFill>
                  <a:srgbClr val="FF0000"/>
                </a:solidFill>
              </a:rPr>
              <a:t>live</a:t>
            </a:r>
            <a:r>
              <a:rPr lang="en-US" dirty="0"/>
              <a:t>!</a:t>
            </a:r>
          </a:p>
        </p:txBody>
      </p:sp>
      <p:pic>
        <p:nvPicPr>
          <p:cNvPr id="1028" name="Picture 4" descr="On Air GIF">
            <a:extLst>
              <a:ext uri="{FF2B5EF4-FFF2-40B4-BE49-F238E27FC236}">
                <a16:creationId xmlns:a16="http://schemas.microsoft.com/office/drawing/2014/main" id="{A9850EDE-E65E-98F2-CF6F-2B8FEF800976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75" y="2520156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ckle Up Jimmy Fallon GIF by The Tonight Show Starring Jimmy Fallon">
            <a:extLst>
              <a:ext uri="{FF2B5EF4-FFF2-40B4-BE49-F238E27FC236}">
                <a16:creationId xmlns:a16="http://schemas.microsoft.com/office/drawing/2014/main" id="{71FEDCA1-E9BD-872C-ECD4-7A6F7FD1D5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62" y="2520156"/>
            <a:ext cx="5426926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237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008D05-879E-2D26-5A34-3849DBC4A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Setting the mood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DD6ADC-87F4-0336-3ACA-F238941D9CB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82526" y="2227263"/>
            <a:ext cx="2191297" cy="3633787"/>
          </a:xfrm>
        </p:spPr>
      </p:pic>
      <p:pic>
        <p:nvPicPr>
          <p:cNvPr id="2050" name="Picture 2" descr="Oostburg High School main office">
            <a:extLst>
              <a:ext uri="{FF2B5EF4-FFF2-40B4-BE49-F238E27FC236}">
                <a16:creationId xmlns:a16="http://schemas.microsoft.com/office/drawing/2014/main" id="{E9353462-BBFB-606E-A295-2D611C6342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675" y="2312723"/>
            <a:ext cx="5194300" cy="3462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F7BC81-AC24-1814-6D6E-F42F3B35951B}"/>
              </a:ext>
            </a:extLst>
          </p:cNvPr>
          <p:cNvSpPr txBox="1"/>
          <p:nvPr/>
        </p:nvSpPr>
        <p:spPr>
          <a:xfrm>
            <a:off x="581193" y="6086451"/>
            <a:ext cx="6837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Interactive Background Noise Generator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88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E829-EB12-3AC4-B156-D7EF313BF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E3B01E-414B-F4D1-FD68-F3310F69C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2016440"/>
            <a:ext cx="5194769" cy="557784"/>
          </a:xfrm>
        </p:spPr>
        <p:txBody>
          <a:bodyPr/>
          <a:lstStyle/>
          <a:p>
            <a:r>
              <a:rPr lang="en-US" dirty="0"/>
              <a:t>Learning &amp; Tutorials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24B2080-1755-9C1D-7C7B-43A03365D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691601"/>
            <a:ext cx="5194766" cy="2934999"/>
          </a:xfrm>
        </p:spPr>
        <p:txBody>
          <a:bodyPr anchor="t"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https://learn.sparkfun.com/tutorials/serial-communication/wiring-and-hardware</a:t>
            </a:r>
            <a:endParaRPr lang="en-US" dirty="0"/>
          </a:p>
          <a:p>
            <a:r>
              <a:rPr lang="en-US" dirty="0">
                <a:hlinkClick r:id="rId3"/>
              </a:rPr>
              <a:t>https://pinout.xyz/pinout/uart</a:t>
            </a:r>
            <a:endParaRPr lang="en-US" dirty="0"/>
          </a:p>
          <a:p>
            <a:r>
              <a:rPr lang="en-US" dirty="0">
                <a:hlinkClick r:id="rId4"/>
              </a:rPr>
              <a:t>https://pinout.xyz/pinout/spi</a:t>
            </a:r>
            <a:endParaRPr lang="en-US" dirty="0"/>
          </a:p>
          <a:p>
            <a:r>
              <a:rPr lang="en-US" dirty="0">
                <a:hlinkClick r:id="rId5"/>
              </a:rPr>
              <a:t>https://learn.adafruit.com/mini-thermal-receipt-printer/overview</a:t>
            </a:r>
          </a:p>
          <a:p>
            <a:r>
              <a:rPr lang="en-US" dirty="0">
                <a:hlinkClick r:id="rId5"/>
              </a:rPr>
              <a:t>https://learn.adafruit.com/networked-thermal-printer-using-cups-and-raspberry-pi/overview</a:t>
            </a:r>
            <a:endParaRPr lang="en-US" dirty="0"/>
          </a:p>
          <a:p>
            <a:r>
              <a:rPr lang="en-US" dirty="0">
                <a:hlinkClick r:id="rId6"/>
              </a:rPr>
              <a:t>https://circuitdigest.com/microcontroller-projects/thermal-printer-interfacing-with-raspberry-pi-zero-to-print-text-images-and-bar-codes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84E633-8092-4B27-CAA7-E6289B031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6039" y="2016441"/>
            <a:ext cx="5194770" cy="553373"/>
          </a:xfrm>
        </p:spPr>
        <p:txBody>
          <a:bodyPr/>
          <a:lstStyle/>
          <a:p>
            <a:r>
              <a:rPr lang="en-US" dirty="0"/>
              <a:t>Hardware/Products Used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EAD6989-EFDA-A79D-0401-023EF1481E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037" y="2691601"/>
            <a:ext cx="5194771" cy="2934999"/>
          </a:xfrm>
        </p:spPr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7"/>
              </a:rPr>
              <a:t>Micro Thermal Printer 5~9V Embedded Thermal Receipt Printer Serial Port Microcontroller Secondary Development MCU Printing Module TTL/RS232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8"/>
              </a:rPr>
              <a:t>57x30mm Thermal Paper White 10 Rolls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roxima nova"/>
                <a:hlinkClick r:id="rId9"/>
              </a:rPr>
              <a:t>JST-PH 2-pin Jumper Cable - 100mm long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proxima nova"/>
            </a:endParaRPr>
          </a:p>
          <a:p>
            <a:r>
              <a:rPr lang="en-US" b="0" i="0" dirty="0" err="1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0"/>
              </a:rPr>
              <a:t>Duttek</a:t>
            </a: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0"/>
              </a:rPr>
              <a:t> USB to PH2.0 Cable, PH2.0 Female to USB 2.0 Male to 4 pin Data Cable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proxima nova"/>
                <a:hlinkClick r:id="rId11"/>
              </a:rPr>
              <a:t>STEMMA Cable - 4 Pin JST-PH 2mm Cable–Female/Female</a:t>
            </a:r>
            <a:endParaRPr lang="en-US" b="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proxima nova"/>
            </a:endParaRPr>
          </a:p>
          <a:p>
            <a:r>
              <a:rPr lang="en-US" b="0" i="0" dirty="0" err="1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2"/>
              </a:rPr>
              <a:t>SunFounder</a:t>
            </a: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2"/>
              </a:rPr>
              <a:t> Reader Module Kit </a:t>
            </a:r>
            <a:r>
              <a:rPr lang="en-US" b="0" i="0" dirty="0" err="1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2"/>
              </a:rPr>
              <a:t>Mifare</a:t>
            </a: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2"/>
              </a:rPr>
              <a:t> RC522 Reader Module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0" indent="0">
              <a:buNone/>
            </a:pP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</a:rPr>
              <a:t>For fun/recommended: </a:t>
            </a:r>
            <a:r>
              <a:rPr lang="en-US" b="0" i="0" dirty="0" err="1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3"/>
              </a:rPr>
              <a:t>SunFounder</a:t>
            </a:r>
            <a:r>
              <a:rPr lang="en-US" b="0" i="0" dirty="0">
                <a:solidFill>
                  <a:srgbClr val="0F1111"/>
                </a:solidFill>
                <a:effectLst/>
                <a:highlight>
                  <a:srgbClr val="FFFFFF"/>
                </a:highlight>
                <a:latin typeface="Amazon Ember"/>
                <a:hlinkClick r:id="rId13"/>
              </a:rPr>
              <a:t> Starter Kit for Raspberry Pi 5</a:t>
            </a:r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endParaRPr lang="en-US" b="0" i="0" dirty="0">
              <a:solidFill>
                <a:srgbClr val="0F1111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792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0BB31-B58E-5C2A-C9FD-2E65C5838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23901"/>
            <a:ext cx="10993549" cy="142875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Breaking</a:t>
            </a:r>
            <a:r>
              <a:rPr lang="en-US" dirty="0"/>
              <a:t> Boundaries A cloud solution:</a:t>
            </a:r>
            <a:br>
              <a:rPr lang="en-US" dirty="0"/>
            </a:br>
            <a:r>
              <a:rPr lang="en-US" dirty="0"/>
              <a:t>Raspberry Pi + RFID = Your Passport to Innovation!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AE398-996D-DFAB-C79B-C43072114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72965"/>
            <a:ext cx="10993546" cy="525565"/>
          </a:xfrm>
        </p:spPr>
        <p:txBody>
          <a:bodyPr>
            <a:normAutofit/>
          </a:bodyPr>
          <a:lstStyle/>
          <a:p>
            <a:r>
              <a:rPr lang="en-US"/>
              <a:t>Matthew Mendoza for CSC 196P: Cloud and Mobile Pragmatics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 descr="A web of dots connected">
            <a:extLst>
              <a:ext uri="{FF2B5EF4-FFF2-40B4-BE49-F238E27FC236}">
                <a16:creationId xmlns:a16="http://schemas.microsoft.com/office/drawing/2014/main" id="{851D2264-EC19-8698-BDE4-DD331B15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5" y="2790605"/>
            <a:ext cx="805080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65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63FC0CD-F19B-4D9C-9C47-EB7E9D16E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20BB31-B58E-5C2A-C9FD-2E65C5838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723901"/>
            <a:ext cx="10993549" cy="1428750"/>
          </a:xfrm>
        </p:spPr>
        <p:txBody>
          <a:bodyPr anchor="ctr">
            <a:no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Unlocking</a:t>
            </a:r>
            <a:r>
              <a:rPr lang="en-US" sz="2800" dirty="0"/>
              <a:t> the Future </a:t>
            </a:r>
            <a:r>
              <a:rPr lang="en-US" sz="2800" dirty="0">
                <a:solidFill>
                  <a:schemeClr val="tx1"/>
                </a:solidFill>
              </a:rPr>
              <a:t>A cloud solution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Harnessing Raspberry Pi and RFID for Limitless Possibilities!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AE398-996D-DFAB-C79B-C430721146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172965"/>
            <a:ext cx="10993546" cy="525565"/>
          </a:xfrm>
        </p:spPr>
        <p:txBody>
          <a:bodyPr>
            <a:normAutofit/>
          </a:bodyPr>
          <a:lstStyle/>
          <a:p>
            <a:r>
              <a:rPr lang="en-US"/>
              <a:t>Matthew Mendoza for CSC 196P: Cloud and Mobile Pragmatics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70159E-5269-4C18-AA0B-D50513DB3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BBE9C8C-98B2-41C2-B47B-9A396CBA23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2ECCA3D-5ECA-4A8B-B9D7-CE6DEB72B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6" name="Picture 15" descr="A web of dots connected">
            <a:extLst>
              <a:ext uri="{FF2B5EF4-FFF2-40B4-BE49-F238E27FC236}">
                <a16:creationId xmlns:a16="http://schemas.microsoft.com/office/drawing/2014/main" id="{851D2264-EC19-8698-BDE4-DD331B15C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5" y="2790605"/>
            <a:ext cx="8050806" cy="360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0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AFA83A-57AD-12EE-A9AE-F24CEB61D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RFID RECAP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6A554B-F547-3330-2E55-3E6B1333B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1191" y="1837653"/>
            <a:ext cx="5194769" cy="557784"/>
          </a:xfrm>
        </p:spPr>
        <p:txBody>
          <a:bodyPr/>
          <a:lstStyle/>
          <a:p>
            <a:r>
              <a:rPr lang="en-US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What is RFID Technology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0B07F67-80DD-6066-2DA4-F68BB4693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194" y="2512815"/>
            <a:ext cx="5194766" cy="2278994"/>
          </a:xfrm>
        </p:spPr>
        <p:txBody>
          <a:bodyPr/>
          <a:lstStyle/>
          <a:p>
            <a:r>
              <a:rPr lang="en-US" dirty="0"/>
              <a:t>RFID (Radio Frequency Identification) is a wireless technology for identifying and tracking objects.</a:t>
            </a:r>
          </a:p>
          <a:p>
            <a:r>
              <a:rPr lang="en-US" dirty="0"/>
              <a:t>Applications include inventory management, supply chain logistics, access control, and contactless payment systems.</a:t>
            </a:r>
          </a:p>
          <a:p>
            <a:r>
              <a:rPr lang="en-US" dirty="0"/>
              <a:t>RFID offers advantages like improved inventory accuracy and faster data collection.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C023970-2A1E-06E4-CE64-0302F01E7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6039" y="1837654"/>
            <a:ext cx="5194770" cy="553373"/>
          </a:xfrm>
        </p:spPr>
        <p:txBody>
          <a:bodyPr/>
          <a:lstStyle/>
          <a:p>
            <a:r>
              <a:rPr lang="en-US" dirty="0">
                <a:solidFill>
                  <a:srgbClr val="191919"/>
                </a:solidFill>
                <a:latin typeface="Segoe UI" panose="020B0502040204020203" pitchFamily="34" charset="0"/>
              </a:rPr>
              <a:t>H</a:t>
            </a:r>
            <a:r>
              <a:rPr lang="en-US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ow does it work?</a:t>
            </a:r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E1869DA-C4B1-260E-A657-7ADD3E8E5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6675" y="2512525"/>
            <a:ext cx="5194300" cy="293528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It uses electromagnetic fields to communicate between tags and readers.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Tags consist of a microchip and an antenna.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within range of an RFID reader, the reader sends out radio waves.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These waves power the tag, enabling it to transmit data back to the reader.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Data typically includes unique identifiers or stored information on the tag.</a:t>
            </a:r>
          </a:p>
        </p:txBody>
      </p:sp>
      <p:pic>
        <p:nvPicPr>
          <p:cNvPr id="12" name="Picture 4" descr="How RFID Technology Works Reader Writer System Tag Communication">
            <a:extLst>
              <a:ext uri="{FF2B5EF4-FFF2-40B4-BE49-F238E27FC236}">
                <a16:creationId xmlns:a16="http://schemas.microsoft.com/office/drawing/2014/main" id="{10D0FE77-7E7D-E599-6E45-2708119D0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349" y="4990565"/>
            <a:ext cx="3628452" cy="122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C62FD8-2E2D-5F9C-8C29-04425B79DAFF}"/>
              </a:ext>
            </a:extLst>
          </p:cNvPr>
          <p:cNvSpPr txBox="1"/>
          <p:nvPr/>
        </p:nvSpPr>
        <p:spPr>
          <a:xfrm>
            <a:off x="581191" y="6416947"/>
            <a:ext cx="10354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Source: </a:t>
            </a:r>
            <a:r>
              <a:rPr lang="en-US" sz="1200" dirty="0">
                <a:hlinkClick r:id="rId3"/>
              </a:rPr>
              <a:t>Wikipedia - 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inux Libertine"/>
                <a:hlinkClick r:id="rId3"/>
              </a:rPr>
              <a:t>Radio-frequency identification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Linux Libertine"/>
              </a:rPr>
              <a:t> - </a:t>
            </a:r>
            <a:r>
              <a:rPr lang="en-US" sz="1200" dirty="0">
                <a:hlinkClick r:id="rId4"/>
              </a:rPr>
              <a:t>Last Minute Engineers - </a:t>
            </a:r>
            <a:r>
              <a:rPr lang="en-US" sz="12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  <a:hlinkClick r:id="rId4"/>
              </a:rPr>
              <a:t>What is RFID? How It Works? Interface RC522 RFID Module with Arduino</a:t>
            </a:r>
            <a:endParaRPr lang="en-US" sz="1200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2099387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E5DEA6A-001F-C323-5312-DD98F33A4A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6533" y="1552397"/>
            <a:ext cx="7231784" cy="3654081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The Setup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D0BE95A7-128B-2B21-2C48-6BC86CC07A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9871" y="1552397"/>
            <a:ext cx="3610575" cy="3654082"/>
          </a:xfrm>
        </p:spPr>
        <p:txBody>
          <a:bodyPr anchor="ctr">
            <a:normAutofit/>
          </a:bodyPr>
          <a:lstStyle/>
          <a:p>
            <a:endParaRPr lang="en-US" sz="3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028" name="Picture 4" descr="Serious Spongebob Squarepants GIF">
            <a:extLst>
              <a:ext uri="{FF2B5EF4-FFF2-40B4-BE49-F238E27FC236}">
                <a16:creationId xmlns:a16="http://schemas.microsoft.com/office/drawing/2014/main" id="{ED7EFA2B-A267-185C-07E0-1C8373D08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850" y="2228622"/>
            <a:ext cx="3615596" cy="240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16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700B2-FD34-C2C4-B325-A1D074F2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 and Accessories</a:t>
            </a:r>
          </a:p>
        </p:txBody>
      </p:sp>
      <p:pic>
        <p:nvPicPr>
          <p:cNvPr id="8" name="Content Placeholder 7" descr="A green circuit board with white and black buttons&#10;&#10;Description automatically generated">
            <a:extLst>
              <a:ext uri="{FF2B5EF4-FFF2-40B4-BE49-F238E27FC236}">
                <a16:creationId xmlns:a16="http://schemas.microsoft.com/office/drawing/2014/main" id="{E696C9B8-C61E-EAE8-E1AF-96B3680F0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7310" y="2084831"/>
            <a:ext cx="2387760" cy="357266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2207BD-2430-570D-1178-7F49519D3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2688" t="30361" r="4945" b="5556"/>
          <a:stretch/>
        </p:blipFill>
        <p:spPr>
          <a:xfrm rot="5400000">
            <a:off x="2824335" y="2742674"/>
            <a:ext cx="3576718" cy="2261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3002AE-1006-445C-D54C-D87106C10CFF}"/>
              </a:ext>
            </a:extLst>
          </p:cNvPr>
          <p:cNvSpPr txBox="1"/>
          <p:nvPr/>
        </p:nvSpPr>
        <p:spPr>
          <a:xfrm>
            <a:off x="784761" y="6059861"/>
            <a:ext cx="237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Raspberry Pi 4 Model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DA596-9355-4C62-1B78-C74C8B30E4E8}"/>
              </a:ext>
            </a:extLst>
          </p:cNvPr>
          <p:cNvSpPr txBox="1"/>
          <p:nvPr/>
        </p:nvSpPr>
        <p:spPr>
          <a:xfrm>
            <a:off x="3580317" y="5921363"/>
            <a:ext cx="2067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Mifare</a:t>
            </a:r>
            <a:r>
              <a:rPr lang="en-US" dirty="0"/>
              <a:t> RC522</a:t>
            </a:r>
          </a:p>
          <a:p>
            <a:pPr algn="ctr"/>
            <a:r>
              <a:rPr lang="en-US" dirty="0"/>
              <a:t>Module RFID Reader</a:t>
            </a:r>
            <a:endParaRPr lang="it-IT" dirty="0"/>
          </a:p>
        </p:txBody>
      </p:sp>
      <p:pic>
        <p:nvPicPr>
          <p:cNvPr id="1026" name="Picture 2" descr="Breadboard - Javatpoint">
            <a:extLst>
              <a:ext uri="{FF2B5EF4-FFF2-40B4-BE49-F238E27FC236}">
                <a16:creationId xmlns:a16="http://schemas.microsoft.com/office/drawing/2014/main" id="{860F1B24-488B-E122-A847-89C381060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4628" r="3000" b="4719"/>
          <a:stretch/>
        </p:blipFill>
        <p:spPr bwMode="auto">
          <a:xfrm rot="5400000">
            <a:off x="5420131" y="2725021"/>
            <a:ext cx="3572664" cy="22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98405-F103-088E-2159-D97BDE92F9F9}"/>
              </a:ext>
            </a:extLst>
          </p:cNvPr>
          <p:cNvSpPr txBox="1"/>
          <p:nvPr/>
        </p:nvSpPr>
        <p:spPr>
          <a:xfrm>
            <a:off x="6478672" y="6059861"/>
            <a:ext cx="145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Breadboard</a:t>
            </a:r>
          </a:p>
        </p:txBody>
      </p:sp>
      <p:pic>
        <p:nvPicPr>
          <p:cNvPr id="14" name="Picture 13" descr="A group of colorful wires&#10;&#10;Description automatically generated">
            <a:extLst>
              <a:ext uri="{FF2B5EF4-FFF2-40B4-BE49-F238E27FC236}">
                <a16:creationId xmlns:a16="http://schemas.microsoft.com/office/drawing/2014/main" id="{CF3A8D42-F319-3C96-5278-06ED85DBD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75336" y="2084831"/>
            <a:ext cx="1427335" cy="14273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8C48C4-CF64-3762-C41E-DEDE9D90CD40}"/>
              </a:ext>
            </a:extLst>
          </p:cNvPr>
          <p:cNvSpPr txBox="1"/>
          <p:nvPr/>
        </p:nvSpPr>
        <p:spPr>
          <a:xfrm>
            <a:off x="10271307" y="3639797"/>
            <a:ext cx="1435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Male-Female 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</a:rPr>
              <a:t>J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umper 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</a:rPr>
              <a:t>W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84394E-99CF-1642-3D9C-A11AA2F28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38782" y="4175122"/>
            <a:ext cx="901138" cy="1427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16174B-418E-9FF5-FF1C-1642D43DB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0538433" y="4646693"/>
            <a:ext cx="901140" cy="4841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1EEEA1-D1D8-35F7-D681-610CD3074563}"/>
              </a:ext>
            </a:extLst>
          </p:cNvPr>
          <p:cNvSpPr txBox="1"/>
          <p:nvPr/>
        </p:nvSpPr>
        <p:spPr>
          <a:xfrm>
            <a:off x="8657479" y="5468469"/>
            <a:ext cx="145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RFID Card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T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ag</a:t>
            </a:r>
            <a:endParaRPr lang="en-US" sz="15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DE079-A000-C0FE-BFCD-CCD9BFBD7169}"/>
              </a:ext>
            </a:extLst>
          </p:cNvPr>
          <p:cNvSpPr txBox="1"/>
          <p:nvPr/>
        </p:nvSpPr>
        <p:spPr>
          <a:xfrm>
            <a:off x="10261213" y="5476894"/>
            <a:ext cx="145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K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ey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F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ob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T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ag</a:t>
            </a:r>
            <a:endParaRPr lang="en-US" sz="15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A1CFB6-9AC3-968B-5DAB-AEADD74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05" y="2287890"/>
            <a:ext cx="1404173" cy="102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CC5C3-83A6-FF62-C71B-3CB1F52C3A4A}"/>
              </a:ext>
            </a:extLst>
          </p:cNvPr>
          <p:cNvSpPr txBox="1"/>
          <p:nvPr/>
        </p:nvSpPr>
        <p:spPr>
          <a:xfrm>
            <a:off x="8677668" y="3717275"/>
            <a:ext cx="143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Micro SD Card</a:t>
            </a:r>
          </a:p>
        </p:txBody>
      </p:sp>
    </p:spTree>
    <p:extLst>
      <p:ext uri="{BB962C8B-B14F-4D97-AF65-F5344CB8AC3E}">
        <p14:creationId xmlns:p14="http://schemas.microsoft.com/office/powerpoint/2010/main" val="24998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7EFBAF6-A20F-D5B5-2E03-DE9A0E5A4763}"/>
              </a:ext>
            </a:extLst>
          </p:cNvPr>
          <p:cNvSpPr/>
          <p:nvPr/>
        </p:nvSpPr>
        <p:spPr>
          <a:xfrm>
            <a:off x="8837139" y="4776510"/>
            <a:ext cx="2846862" cy="196588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752128-F5B2-4B37-D2F9-821E950EB860}"/>
              </a:ext>
            </a:extLst>
          </p:cNvPr>
          <p:cNvSpPr/>
          <p:nvPr/>
        </p:nvSpPr>
        <p:spPr>
          <a:xfrm>
            <a:off x="8825365" y="2669272"/>
            <a:ext cx="2846862" cy="196588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453BE3-861C-D7D4-2E7E-552DADDD4D6D}"/>
              </a:ext>
            </a:extLst>
          </p:cNvPr>
          <p:cNvSpPr/>
          <p:nvPr/>
        </p:nvSpPr>
        <p:spPr>
          <a:xfrm>
            <a:off x="8825365" y="650059"/>
            <a:ext cx="2846862" cy="1877854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700B2-FD34-C2C4-B325-A1D074F2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 and Accessories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0F1F66-0EF0-0743-B681-9B77AA5EA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95" y="2554175"/>
            <a:ext cx="2511535" cy="28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3C820D-0D62-AB56-0566-B7379C9B3DDD}"/>
              </a:ext>
            </a:extLst>
          </p:cNvPr>
          <p:cNvSpPr txBox="1"/>
          <p:nvPr/>
        </p:nvSpPr>
        <p:spPr>
          <a:xfrm>
            <a:off x="8912673" y="6079827"/>
            <a:ext cx="2618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chemeClr val="bg1"/>
                </a:solidFill>
                <a:effectLst/>
              </a:rPr>
              <a:t>2PIN Power </a:t>
            </a:r>
            <a:r>
              <a:rPr lang="en-US" sz="1400" dirty="0">
                <a:solidFill>
                  <a:schemeClr val="bg1"/>
                </a:solidFill>
              </a:rPr>
              <a:t>T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erminal </a:t>
            </a:r>
            <a:r>
              <a:rPr lang="en-US" sz="1400" dirty="0">
                <a:solidFill>
                  <a:schemeClr val="bg1"/>
                </a:solidFill>
              </a:rPr>
              <a:t>C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able</a:t>
            </a:r>
            <a:endParaRPr lang="en-US" sz="1400" b="0" i="0" dirty="0">
              <a:solidFill>
                <a:schemeClr val="bg1"/>
              </a:solidFill>
              <a:effectLst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1400" b="0" i="0" dirty="0">
                <a:solidFill>
                  <a:schemeClr val="bg1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(JST-PH 2-pin Jumper Cable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  <a:endParaRPr lang="en-US" sz="1400" b="0" i="0" dirty="0">
              <a:solidFill>
                <a:schemeClr val="bg1"/>
              </a:solidFill>
              <a:effectLst/>
            </a:endParaRPr>
          </a:p>
        </p:txBody>
      </p:sp>
      <p:pic>
        <p:nvPicPr>
          <p:cNvPr id="1028" name="Picture 4" descr="Angled shot of JST-PH 2-pin Jumper Cable - 100mm long">
            <a:extLst>
              <a:ext uri="{FF2B5EF4-FFF2-40B4-BE49-F238E27FC236}">
                <a16:creationId xmlns:a16="http://schemas.microsoft.com/office/drawing/2014/main" id="{FBA87771-EA5F-A4C7-2DD5-DBE71F1BF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1" t="19194" r="16841" b="18958"/>
          <a:stretch/>
        </p:blipFill>
        <p:spPr bwMode="auto">
          <a:xfrm>
            <a:off x="9469983" y="4940781"/>
            <a:ext cx="1503430" cy="10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83902-85FF-5C6C-C7C7-05FE5C342113}"/>
              </a:ext>
            </a:extLst>
          </p:cNvPr>
          <p:cNvSpPr txBox="1"/>
          <p:nvPr/>
        </p:nvSpPr>
        <p:spPr>
          <a:xfrm>
            <a:off x="767795" y="5617151"/>
            <a:ext cx="3580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0" i="0" dirty="0">
                <a:effectLst/>
                <a:highlight>
                  <a:srgbClr val="FFFFFF"/>
                </a:highlight>
                <a:latin typeface="Amazon Ember"/>
              </a:rPr>
              <a:t>5~9V Embedded Thermal Receipt Printer</a:t>
            </a:r>
            <a:endParaRPr lang="en-US" sz="1600" dirty="0">
              <a:highlight>
                <a:srgbClr val="FFFFFF"/>
              </a:highlight>
              <a:latin typeface="Amazon Ember"/>
            </a:endParaRPr>
          </a:p>
          <a:p>
            <a:pPr algn="ctr"/>
            <a:r>
              <a:rPr lang="en-US" sz="1600" b="0" i="0" dirty="0">
                <a:effectLst/>
                <a:highlight>
                  <a:srgbClr val="FFFFFF"/>
                </a:highlight>
                <a:latin typeface="Amazon Ember"/>
              </a:rPr>
              <a:t>(</a:t>
            </a:r>
            <a:r>
              <a:rPr lang="en-US" sz="1600" b="0" i="0" dirty="0" err="1">
                <a:effectLst/>
                <a:highlight>
                  <a:srgbClr val="FFFFFF"/>
                </a:highlight>
                <a:latin typeface="Amazon Emb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Maikrt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mazon Emb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Micro Thermal Printer</a:t>
            </a:r>
            <a:r>
              <a:rPr lang="en-US" sz="1600" b="0" i="0" dirty="0">
                <a:effectLst/>
                <a:highlight>
                  <a:srgbClr val="FFFFFF"/>
                </a:highlight>
                <a:latin typeface="Amazon Ember"/>
              </a:rPr>
              <a:t>)</a:t>
            </a:r>
            <a:endParaRPr lang="en-US" sz="1600" b="0" i="0" dirty="0">
              <a:effectLst/>
              <a:highlight>
                <a:srgbClr val="FFFFFF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27CF73-C88B-5D4F-56F7-27793A08D23C}"/>
              </a:ext>
            </a:extLst>
          </p:cNvPr>
          <p:cNvSpPr txBox="1"/>
          <p:nvPr/>
        </p:nvSpPr>
        <p:spPr>
          <a:xfrm>
            <a:off x="8837139" y="1944733"/>
            <a:ext cx="2846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4 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PIN Serial Port Line</a:t>
            </a:r>
            <a:endParaRPr lang="en-US" sz="1400" b="0" i="0" dirty="0">
              <a:solidFill>
                <a:schemeClr val="bg1"/>
              </a:solidFill>
              <a:effectLst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r>
              <a:rPr lang="en-US" sz="1400" b="0" i="0" u="sng" dirty="0">
                <a:solidFill>
                  <a:schemeClr val="bg1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</a:t>
            </a:r>
            <a:r>
              <a:rPr lang="en-US" sz="1400" b="0" i="0" dirty="0">
                <a:solidFill>
                  <a:schemeClr val="bg1"/>
                </a:solidFill>
                <a:effectLst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STEMMA Cable 4 Pin JST-PH Cable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)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A15B24-5F48-0E8B-E2CF-C670C62D56D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24" b="2500"/>
          <a:stretch/>
        </p:blipFill>
        <p:spPr>
          <a:xfrm>
            <a:off x="3813988" y="3429000"/>
            <a:ext cx="3181861" cy="2330450"/>
          </a:xfrm>
          <a:prstGeom prst="rect">
            <a:avLst/>
          </a:prstGeom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5E4B8372-0DC2-D566-4097-AB82E51F40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69984" y="729659"/>
            <a:ext cx="1503428" cy="114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8AADE6B-958B-E34A-224C-C4BD7E5EA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1" t="1594" r="8627" b="12339"/>
          <a:stretch/>
        </p:blipFill>
        <p:spPr bwMode="auto">
          <a:xfrm>
            <a:off x="9497082" y="2681960"/>
            <a:ext cx="1503428" cy="156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D3391C-C517-64A5-E41F-52CA85BDCE8E}"/>
              </a:ext>
            </a:extLst>
          </p:cNvPr>
          <p:cNvSpPr txBox="1"/>
          <p:nvPr/>
        </p:nvSpPr>
        <p:spPr>
          <a:xfrm>
            <a:off x="8939771" y="4264446"/>
            <a:ext cx="26180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USB 2.0 Male to 4 pin Data Cable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EC91A18-E999-A746-8AB8-03BD5BA6FE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4794250" y="3689227"/>
            <a:ext cx="1301752" cy="635062"/>
          </a:xfrm>
          <a:prstGeom prst="bentConnector3">
            <a:avLst>
              <a:gd name="adj1" fmla="val 99756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5838129-038F-C213-EAB7-B82787F340E0}"/>
              </a:ext>
            </a:extLst>
          </p:cNvPr>
          <p:cNvCxnSpPr>
            <a:cxnSpLocks/>
          </p:cNvCxnSpPr>
          <p:nvPr/>
        </p:nvCxnSpPr>
        <p:spPr>
          <a:xfrm>
            <a:off x="7039256" y="4959352"/>
            <a:ext cx="1786109" cy="1382085"/>
          </a:xfrm>
          <a:prstGeom prst="bentConnector3">
            <a:avLst>
              <a:gd name="adj1" fmla="val 50000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5D15EC2-8DC2-2372-1152-0B36794A286A}"/>
              </a:ext>
            </a:extLst>
          </p:cNvPr>
          <p:cNvSpPr txBox="1"/>
          <p:nvPr/>
        </p:nvSpPr>
        <p:spPr>
          <a:xfrm>
            <a:off x="5054964" y="2847014"/>
            <a:ext cx="292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ighlight>
                  <a:srgbClr val="FFFFFF"/>
                </a:highlight>
                <a:latin typeface="Amazon Embe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</a:t>
            </a:r>
            <a:r>
              <a:rPr lang="en-US" sz="1400" b="0" i="0" dirty="0">
                <a:effectLst/>
                <a:highlight>
                  <a:srgbClr val="FFFFFF"/>
                </a:highlight>
                <a:latin typeface="Amazon Ember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hermal Paper Rolls</a:t>
            </a:r>
            <a:endParaRPr lang="en-US" sz="1400" b="0" i="0" dirty="0">
              <a:effectLst/>
              <a:highlight>
                <a:srgbClr val="FFFFFF"/>
              </a:highlight>
              <a:latin typeface="Amazon Ember"/>
            </a:endParaRPr>
          </a:p>
          <a:p>
            <a:pPr algn="ctr"/>
            <a:r>
              <a:rPr lang="en-US" sz="1400" b="0" i="0" dirty="0">
                <a:effectLst/>
                <a:highlight>
                  <a:srgbClr val="FFFFFF"/>
                </a:highlight>
                <a:latin typeface="Amazon Ember"/>
              </a:rPr>
              <a:t>57mm (width) x 30mm (roll diameter)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D7229BE-D371-7A46-E34C-BA32B650C885}"/>
              </a:ext>
            </a:extLst>
          </p:cNvPr>
          <p:cNvCxnSpPr>
            <a:cxnSpLocks/>
          </p:cNvCxnSpPr>
          <p:nvPr/>
        </p:nvCxnSpPr>
        <p:spPr>
          <a:xfrm flipV="1">
            <a:off x="7039256" y="2358743"/>
            <a:ext cx="1797882" cy="1330485"/>
          </a:xfrm>
          <a:prstGeom prst="bentConnector3">
            <a:avLst>
              <a:gd name="adj1" fmla="val 71545"/>
            </a:avLst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27D69512-082D-409B-2D1F-F941674BC839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97451" y="3817367"/>
            <a:ext cx="726555" cy="353033"/>
          </a:xfrm>
          <a:prstGeom prst="bentConnector3">
            <a:avLst>
              <a:gd name="adj1" fmla="val 100691"/>
            </a:avLst>
          </a:prstGeom>
          <a:ln w="38100">
            <a:solidFill>
              <a:srgbClr val="EA9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2" name="Connector: Elbow 1031">
            <a:extLst>
              <a:ext uri="{FF2B5EF4-FFF2-40B4-BE49-F238E27FC236}">
                <a16:creationId xmlns:a16="http://schemas.microsoft.com/office/drawing/2014/main" id="{742F2382-8867-5448-49C4-2D050E8C7DB2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56542" y="3884831"/>
            <a:ext cx="506922" cy="371994"/>
          </a:xfrm>
          <a:prstGeom prst="bentConnector3">
            <a:avLst>
              <a:gd name="adj1" fmla="val 100106"/>
            </a:avLst>
          </a:prstGeom>
          <a:ln w="38100">
            <a:solidFill>
              <a:srgbClr val="EA904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9869B004-BAD9-960E-E9CF-7BE639608BAC}"/>
              </a:ext>
            </a:extLst>
          </p:cNvPr>
          <p:cNvCxnSpPr>
            <a:cxnSpLocks/>
          </p:cNvCxnSpPr>
          <p:nvPr/>
        </p:nvCxnSpPr>
        <p:spPr>
          <a:xfrm rot="10800000">
            <a:off x="5300484" y="4170402"/>
            <a:ext cx="795516" cy="788949"/>
          </a:xfrm>
          <a:prstGeom prst="bentConnector3">
            <a:avLst>
              <a:gd name="adj1" fmla="val 101086"/>
            </a:avLst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383A9301-29F1-3C3E-8A35-C8658A20298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7337" y="1684028"/>
            <a:ext cx="1256254" cy="116353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0999352-ED83-0CC3-025D-6C84CCB6B5DF}"/>
              </a:ext>
            </a:extLst>
          </p:cNvPr>
          <p:cNvCxnSpPr/>
          <p:nvPr/>
        </p:nvCxnSpPr>
        <p:spPr>
          <a:xfrm flipV="1">
            <a:off x="7017552" y="4301445"/>
            <a:ext cx="1786109" cy="15032"/>
          </a:xfrm>
          <a:prstGeom prst="straightConnector1">
            <a:avLst/>
          </a:prstGeom>
          <a:ln w="38100">
            <a:solidFill>
              <a:srgbClr val="EA904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43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4F6B-3A54-CCE4-7310-4DD886A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978" y="585216"/>
            <a:ext cx="9720072" cy="538734"/>
          </a:xfrm>
        </p:spPr>
        <p:txBody>
          <a:bodyPr/>
          <a:lstStyle/>
          <a:p>
            <a:r>
              <a:rPr lang="en-US" dirty="0"/>
              <a:t>Pinouts</a:t>
            </a:r>
          </a:p>
        </p:txBody>
      </p:sp>
      <p:pic>
        <p:nvPicPr>
          <p:cNvPr id="2050" name="Picture 2" descr="GPIO pins">
            <a:extLst>
              <a:ext uri="{FF2B5EF4-FFF2-40B4-BE49-F238E27FC236}">
                <a16:creationId xmlns:a16="http://schemas.microsoft.com/office/drawing/2014/main" id="{916D86C5-B938-8992-6EFF-17B46B14C16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t="8139" r="5594" b="7877"/>
          <a:stretch/>
        </p:blipFill>
        <p:spPr bwMode="auto">
          <a:xfrm>
            <a:off x="408822" y="1765300"/>
            <a:ext cx="5049236" cy="27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PIO layout">
            <a:extLst>
              <a:ext uri="{FF2B5EF4-FFF2-40B4-BE49-F238E27FC236}">
                <a16:creationId xmlns:a16="http://schemas.microsoft.com/office/drawing/2014/main" id="{2315E25E-1701-DC05-E7B6-3F7D94B0C6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7128" r="4519" b="15132"/>
          <a:stretch/>
        </p:blipFill>
        <p:spPr bwMode="auto">
          <a:xfrm>
            <a:off x="408822" y="4603290"/>
            <a:ext cx="5049236" cy="13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2D12D8D-E814-9586-0BDB-9D2BC0441EBF}"/>
              </a:ext>
            </a:extLst>
          </p:cNvPr>
          <p:cNvGrpSpPr/>
          <p:nvPr/>
        </p:nvGrpSpPr>
        <p:grpSpPr>
          <a:xfrm>
            <a:off x="6002060" y="1675034"/>
            <a:ext cx="1842168" cy="4235917"/>
            <a:chOff x="7375909" y="1922670"/>
            <a:chExt cx="1736997" cy="3994086"/>
          </a:xfrm>
        </p:grpSpPr>
        <p:pic>
          <p:nvPicPr>
            <p:cNvPr id="5" name="Content Placeholder 9">
              <a:extLst>
                <a:ext uri="{FF2B5EF4-FFF2-40B4-BE49-F238E27FC236}">
                  <a16:creationId xmlns:a16="http://schemas.microsoft.com/office/drawing/2014/main" id="{11008D12-7793-80AC-6CCA-9C87494D2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688" t="30361" r="4945" b="5556"/>
            <a:stretch/>
          </p:blipFill>
          <p:spPr>
            <a:xfrm rot="16200000">
              <a:off x="6870545" y="2428034"/>
              <a:ext cx="2747725" cy="17369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4288D0-917B-6F38-0289-E1AA54584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200000">
              <a:off x="7683402" y="4741908"/>
              <a:ext cx="1246361" cy="110333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CB8E88-A6D5-77FA-43DC-F2F541353F41}"/>
              </a:ext>
            </a:extLst>
          </p:cNvPr>
          <p:cNvSpPr txBox="1"/>
          <p:nvPr/>
        </p:nvSpPr>
        <p:spPr>
          <a:xfrm>
            <a:off x="1741254" y="6001217"/>
            <a:ext cx="238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Raspberry Pi 4 Model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83F86-0EBC-81B8-3213-E4812F91A682}"/>
              </a:ext>
            </a:extLst>
          </p:cNvPr>
          <p:cNvSpPr txBox="1"/>
          <p:nvPr/>
        </p:nvSpPr>
        <p:spPr>
          <a:xfrm>
            <a:off x="5564600" y="6001217"/>
            <a:ext cx="27170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Mifare</a:t>
            </a:r>
            <a:r>
              <a:rPr lang="en-US" sz="1400" dirty="0"/>
              <a:t> RC522Module RFID Reader</a:t>
            </a:r>
            <a:endParaRPr lang="it-IT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EFACD9-C7C9-6A72-2916-27A36EF749EE}"/>
              </a:ext>
            </a:extLst>
          </p:cNvPr>
          <p:cNvSpPr txBox="1"/>
          <p:nvPr/>
        </p:nvSpPr>
        <p:spPr>
          <a:xfrm>
            <a:off x="458978" y="6370549"/>
            <a:ext cx="9720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effectLst/>
                <a:latin typeface="Roboto" panose="02000000000000000000" pitchFamily="2" charset="0"/>
              </a:rPr>
              <a:t>Source: </a:t>
            </a:r>
            <a:r>
              <a:rPr lang="en-US" sz="1200" i="0" dirty="0">
                <a:effectLst/>
                <a:latin typeface="Roboto" panose="02000000000000000000" pitchFamily="2" charset="0"/>
                <a:hlinkClick r:id="rId6"/>
              </a:rPr>
              <a:t>Raspberry Pi </a:t>
            </a:r>
            <a:r>
              <a:rPr lang="en-US" sz="1200" i="0" dirty="0">
                <a:solidFill>
                  <a:srgbClr val="343434"/>
                </a:solidFill>
                <a:effectLst/>
                <a:latin typeface="Roboto" panose="02000000000000000000" pitchFamily="2" charset="0"/>
                <a:hlinkClick r:id="rId6"/>
              </a:rPr>
              <a:t>GPIO and the 40-pin header</a:t>
            </a:r>
            <a:r>
              <a:rPr lang="en-US" sz="1200" i="0" dirty="0">
                <a:solidFill>
                  <a:srgbClr val="343434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en-US" sz="1200" i="0" dirty="0">
                <a:solidFill>
                  <a:srgbClr val="191919"/>
                </a:solidFill>
                <a:effectLst/>
                <a:latin typeface="Segoe UI" panose="020B0502040204020203" pitchFamily="34" charset="0"/>
                <a:hlinkClick r:id="rId7"/>
              </a:rPr>
              <a:t>Interface RC522 RFID Module</a:t>
            </a:r>
            <a:endParaRPr lang="en-US" sz="1200" i="0" dirty="0">
              <a:solidFill>
                <a:srgbClr val="343434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44FDD-6749-4361-B089-5734CC9CCA7B}"/>
              </a:ext>
            </a:extLst>
          </p:cNvPr>
          <p:cNvSpPr txBox="1"/>
          <p:nvPr/>
        </p:nvSpPr>
        <p:spPr>
          <a:xfrm>
            <a:off x="458978" y="1259959"/>
            <a:ext cx="50492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Raspberry Pi GPIO pinout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6567962-8052-7D81-E62C-BFAB23891B4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624" r="31905" b="2500"/>
          <a:stretch/>
        </p:blipFill>
        <p:spPr>
          <a:xfrm>
            <a:off x="8739669" y="1669470"/>
            <a:ext cx="2665714" cy="29338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E38DDE-1D26-5B4C-2089-B7D39417CFF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663" t="26610" b="45457"/>
          <a:stretch/>
        </p:blipFill>
        <p:spPr>
          <a:xfrm>
            <a:off x="9483155" y="4824739"/>
            <a:ext cx="1173383" cy="8590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BBE67B-B3B9-EC2E-0DA5-015F64254BF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663" t="53496" b="18571"/>
          <a:stretch/>
        </p:blipFill>
        <p:spPr>
          <a:xfrm>
            <a:off x="10764023" y="4824739"/>
            <a:ext cx="1173383" cy="8590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6BB3868-582C-1894-496B-5A6DB48207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2663" t="-1" b="72066"/>
          <a:stretch/>
        </p:blipFill>
        <p:spPr>
          <a:xfrm>
            <a:off x="8202288" y="4824739"/>
            <a:ext cx="1173383" cy="85904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12426F-2954-8A12-BC53-0AB1CAE4E663}"/>
              </a:ext>
            </a:extLst>
          </p:cNvPr>
          <p:cNvSpPr txBox="1"/>
          <p:nvPr/>
        </p:nvSpPr>
        <p:spPr>
          <a:xfrm>
            <a:off x="9175387" y="6001517"/>
            <a:ext cx="1788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Micro Thermal Printer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20765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4F6B-3A54-CCE4-7310-4DD886A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14" y="585216"/>
            <a:ext cx="7504542" cy="799954"/>
          </a:xfrm>
        </p:spPr>
        <p:txBody>
          <a:bodyPr anchor="ctr"/>
          <a:lstStyle/>
          <a:p>
            <a:r>
              <a:rPr lang="en-US" dirty="0"/>
              <a:t>Wiring for RFID Reader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65F884-17BB-C4B1-AB5F-8C0F330734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74581097"/>
              </p:ext>
            </p:extLst>
          </p:nvPr>
        </p:nvGraphicFramePr>
        <p:xfrm>
          <a:off x="745214" y="1533660"/>
          <a:ext cx="7504542" cy="31315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45302">
                  <a:extLst>
                    <a:ext uri="{9D8B030D-6E8A-4147-A177-3AD203B41FA5}">
                      <a16:colId xmlns:a16="http://schemas.microsoft.com/office/drawing/2014/main" val="3044128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70148489"/>
                    </a:ext>
                  </a:extLst>
                </a:gridCol>
                <a:gridCol w="2643240">
                  <a:extLst>
                    <a:ext uri="{9D8B030D-6E8A-4147-A177-3AD203B41FA5}">
                      <a16:colId xmlns:a16="http://schemas.microsoft.com/office/drawing/2014/main" val="2277190819"/>
                    </a:ext>
                  </a:extLst>
                </a:gridCol>
              </a:tblGrid>
              <a:tr h="347724">
                <a:tc>
                  <a:txBody>
                    <a:bodyPr/>
                    <a:lstStyle/>
                    <a:p>
                      <a:r>
                        <a:rPr lang="en-US" sz="1800" dirty="0"/>
                        <a:t>RC522 Module (Right to Left)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Raspberry Pi</a:t>
                      </a:r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455405322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1: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Voltage Common Collector (VCC)</a:t>
                      </a:r>
                      <a:r>
                        <a:rPr lang="en-US" sz="1600" dirty="0">
                          <a:latin typeface="+mn-lt"/>
                        </a:rPr>
                        <a:t> 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1: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3.3v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3980567749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2: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Reset (RST)</a:t>
                      </a:r>
                      <a:endParaRPr lang="en-US" sz="1600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808080"/>
                          </a:solidFill>
                        </a:rPr>
                        <a:t>Gray</a:t>
                      </a:r>
                      <a:endParaRPr lang="en-US" sz="1600" dirty="0"/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</a:t>
                      </a:r>
                      <a:r>
                        <a:rPr lang="en-US" sz="1600" b="1" dirty="0"/>
                        <a:t> 22: </a:t>
                      </a:r>
                      <a:r>
                        <a:rPr lang="en-US" sz="1600" b="0" dirty="0"/>
                        <a:t>GPIO #25</a:t>
                      </a:r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3056492793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3: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Ground (GND)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Black</a:t>
                      </a:r>
                      <a:endParaRPr lang="en-US" sz="1600" dirty="0">
                        <a:solidFill>
                          <a:srgbClr val="808080"/>
                        </a:solidFill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6: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Ground (GND)</a:t>
                      </a:r>
                      <a:endParaRPr lang="en-US" sz="160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1782054816"/>
                  </a:ext>
                </a:extLst>
              </a:tr>
              <a:tr h="351241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PIN 4: </a:t>
                      </a:r>
                      <a:r>
                        <a:rPr lang="en-US" sz="16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Interrupt Request (IRQ)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>
                          <a:effectLst/>
                        </a:rPr>
                        <a:t>Not connected</a:t>
                      </a:r>
                      <a:endParaRPr lang="en-US" sz="1600" dirty="0">
                        <a:effectLst/>
                        <a:latin typeface="inherit"/>
                      </a:endParaRPr>
                    </a:p>
                  </a:txBody>
                  <a:tcPr marL="82397" marR="82397" marT="45776" marB="45776" anchor="ctr"/>
                </a:tc>
                <a:extLst>
                  <a:ext uri="{0D108BD9-81ED-4DB2-BD59-A6C34878D82A}">
                    <a16:rowId xmlns:a16="http://schemas.microsoft.com/office/drawing/2014/main" val="3993639836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5: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Master In Slave Out (MISO)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21: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GPIO #9 (MISO)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1407562942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6: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Master Out Slave In (MOSI)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D700"/>
                          </a:solidFill>
                        </a:rPr>
                        <a:t>GOLD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19: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GPIO #10 (MOSI)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3961124884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7: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Serial Clock (SCK)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FFA500"/>
                          </a:solidFill>
                        </a:rPr>
                        <a:t>Orange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23: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GPIO #11 (SCLK)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1307516430"/>
                  </a:ext>
                </a:extLst>
              </a:tr>
              <a:tr h="252765"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PIN 8: 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Serial Data Line (SDA)</a:t>
                      </a:r>
                      <a:endParaRPr lang="en-US" sz="1600" b="1" dirty="0">
                        <a:latin typeface="+mn-lt"/>
                      </a:endParaRP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 marL="87890" marR="87890" marT="43944" marB="43944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</a:rPr>
                        <a:t>PIN 24: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 GPIO #8 (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CE0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1600" b="0" dirty="0"/>
                    </a:p>
                  </a:txBody>
                  <a:tcPr marL="87890" marR="87890" marT="43944" marB="43944" anchor="ctr"/>
                </a:tc>
                <a:extLst>
                  <a:ext uri="{0D108BD9-81ED-4DB2-BD59-A6C34878D82A}">
                    <a16:rowId xmlns:a16="http://schemas.microsoft.com/office/drawing/2014/main" val="1013827160"/>
                  </a:ext>
                </a:extLst>
              </a:tr>
            </a:tbl>
          </a:graphicData>
        </a:graphic>
      </p:graphicFrame>
      <p:pic>
        <p:nvPicPr>
          <p:cNvPr id="2145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52E7343B-9DA9-7D56-FF52-1592BEF37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2" t="17324" r="11753" b="17473"/>
          <a:stretch/>
        </p:blipFill>
        <p:spPr bwMode="auto">
          <a:xfrm>
            <a:off x="7928802" y="1552845"/>
            <a:ext cx="307653" cy="31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7" name="Picture 2146">
            <a:extLst>
              <a:ext uri="{FF2B5EF4-FFF2-40B4-BE49-F238E27FC236}">
                <a16:creationId xmlns:a16="http://schemas.microsoft.com/office/drawing/2014/main" id="{CD5379F8-EF81-2838-7FEB-5FEB467F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205" y="1540099"/>
            <a:ext cx="486987" cy="340573"/>
          </a:xfrm>
          <a:prstGeom prst="rect">
            <a:avLst/>
          </a:prstGeom>
        </p:spPr>
      </p:pic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2248AEAD-B9AC-3391-208B-8C70FEB7E43B}"/>
              </a:ext>
            </a:extLst>
          </p:cNvPr>
          <p:cNvGrpSpPr/>
          <p:nvPr/>
        </p:nvGrpSpPr>
        <p:grpSpPr>
          <a:xfrm rot="10800000">
            <a:off x="8330289" y="585216"/>
            <a:ext cx="3590003" cy="5683274"/>
            <a:chOff x="8330289" y="585216"/>
            <a:chExt cx="3590003" cy="5683274"/>
          </a:xfrm>
        </p:grpSpPr>
        <p:pic>
          <p:nvPicPr>
            <p:cNvPr id="2240" name="Content Placeholder 7" descr="A green circuit board with white and black buttons&#10;&#10;Description automatically generated">
              <a:extLst>
                <a:ext uri="{FF2B5EF4-FFF2-40B4-BE49-F238E27FC236}">
                  <a16:creationId xmlns:a16="http://schemas.microsoft.com/office/drawing/2014/main" id="{950E898C-3604-E56B-B5B7-E694322A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25617" y="-10112"/>
              <a:ext cx="2399347" cy="3590003"/>
            </a:xfrm>
            <a:prstGeom prst="rect">
              <a:avLst/>
            </a:prstGeom>
          </p:spPr>
        </p:pic>
        <p:grpSp>
          <p:nvGrpSpPr>
            <p:cNvPr id="2239" name="Group 2238">
              <a:extLst>
                <a:ext uri="{FF2B5EF4-FFF2-40B4-BE49-F238E27FC236}">
                  <a16:creationId xmlns:a16="http://schemas.microsoft.com/office/drawing/2014/main" id="{CFC0AF23-9592-0C88-5654-320571365D84}"/>
                </a:ext>
              </a:extLst>
            </p:cNvPr>
            <p:cNvGrpSpPr/>
            <p:nvPr/>
          </p:nvGrpSpPr>
          <p:grpSpPr>
            <a:xfrm>
              <a:off x="9179375" y="2558441"/>
              <a:ext cx="2407789" cy="3710049"/>
              <a:chOff x="9179375" y="2558441"/>
              <a:chExt cx="2407789" cy="3710049"/>
            </a:xfrm>
          </p:grpSpPr>
          <p:cxnSp>
            <p:nvCxnSpPr>
              <p:cNvPr id="2140" name="Connector: Elbow 2139">
                <a:extLst>
                  <a:ext uri="{FF2B5EF4-FFF2-40B4-BE49-F238E27FC236}">
                    <a16:creationId xmlns:a16="http://schemas.microsoft.com/office/drawing/2014/main" id="{CB71D2BC-1DD0-DBB4-A748-702365C5D2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0883" y="2644824"/>
                <a:ext cx="1155017" cy="157345"/>
              </a:xfrm>
              <a:prstGeom prst="bentConnector3">
                <a:avLst>
                  <a:gd name="adj1" fmla="val -1129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E2BFEF1-6BF0-7123-2D9A-851004F0CAC5}"/>
                  </a:ext>
                </a:extLst>
              </p:cNvPr>
              <p:cNvGrpSpPr/>
              <p:nvPr/>
            </p:nvGrpSpPr>
            <p:grpSpPr>
              <a:xfrm>
                <a:off x="9179375" y="3275837"/>
                <a:ext cx="1891831" cy="2992653"/>
                <a:chOff x="9183972" y="3275837"/>
                <a:chExt cx="1891831" cy="2992653"/>
              </a:xfrm>
            </p:grpSpPr>
            <p:pic>
              <p:nvPicPr>
                <p:cNvPr id="11" name="Content Placeholder 9">
                  <a:extLst>
                    <a:ext uri="{FF2B5EF4-FFF2-40B4-BE49-F238E27FC236}">
                      <a16:creationId xmlns:a16="http://schemas.microsoft.com/office/drawing/2014/main" id="{437F2228-CEA2-8CAD-8091-81A0A152B4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2688" t="30361" r="4945" b="5556"/>
                <a:stretch/>
              </p:blipFill>
              <p:spPr>
                <a:xfrm rot="5400000">
                  <a:off x="8633561" y="3826248"/>
                  <a:ext cx="2992653" cy="1891831"/>
                </a:xfrm>
                <a:prstGeom prst="rect">
                  <a:avLst/>
                </a:prstGeom>
              </p:spPr>
            </p:pic>
            <p:sp>
              <p:nvSpPr>
                <p:cNvPr id="2102" name="&quot;Not Allowed&quot; Symbol 2101">
                  <a:extLst>
                    <a:ext uri="{FF2B5EF4-FFF2-40B4-BE49-F238E27FC236}">
                      <a16:creationId xmlns:a16="http://schemas.microsoft.com/office/drawing/2014/main" id="{108CD2F7-2BB8-93FD-8396-0CD9F232B16B}"/>
                    </a:ext>
                  </a:extLst>
                </p:cNvPr>
                <p:cNvSpPr/>
                <p:nvPr/>
              </p:nvSpPr>
              <p:spPr>
                <a:xfrm rot="10800000">
                  <a:off x="9947748" y="3343892"/>
                  <a:ext cx="104775" cy="104775"/>
                </a:xfrm>
                <a:prstGeom prst="noSmoking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4A854B18-DB31-58D8-76AC-B09B3A1BD9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070221" y="2910541"/>
                <a:ext cx="834662" cy="130462"/>
              </a:xfrm>
              <a:prstGeom prst="bentConnector3">
                <a:avLst>
                  <a:gd name="adj1" fmla="val 24324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1DEEACB5-246C-2843-21A3-ED8D9981CAD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99537" y="2558442"/>
                <a:ext cx="2187627" cy="241481"/>
              </a:xfrm>
              <a:prstGeom prst="bentConnector3">
                <a:avLst>
                  <a:gd name="adj1" fmla="val 582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5AE8AC7F-3010-96BE-46A7-2D8EE5F8B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2748" y="2900363"/>
                <a:ext cx="0" cy="84200"/>
              </a:xfrm>
              <a:prstGeom prst="line">
                <a:avLst/>
              </a:prstGeom>
              <a:ln w="3810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Connector: Elbow 2094">
                <a:extLst>
                  <a:ext uri="{FF2B5EF4-FFF2-40B4-BE49-F238E27FC236}">
                    <a16:creationId xmlns:a16="http://schemas.microsoft.com/office/drawing/2014/main" id="{C31D3D3C-7885-CB98-EB9A-5C426F9F00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55771" y="2605819"/>
                <a:ext cx="1102746" cy="194103"/>
              </a:xfrm>
              <a:prstGeom prst="bentConnector3">
                <a:avLst>
                  <a:gd name="adj1" fmla="val -1393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0" name="Connector: Elbow 2119">
                <a:extLst>
                  <a:ext uri="{FF2B5EF4-FFF2-40B4-BE49-F238E27FC236}">
                    <a16:creationId xmlns:a16="http://schemas.microsoft.com/office/drawing/2014/main" id="{1328B502-A1A2-FF02-54A6-002B82ABA3E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529637" y="2655447"/>
                <a:ext cx="748197" cy="743592"/>
              </a:xfrm>
              <a:prstGeom prst="bentConnector3">
                <a:avLst>
                  <a:gd name="adj1" fmla="val 39815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Connector: Elbow 2083">
                <a:extLst>
                  <a:ext uri="{FF2B5EF4-FFF2-40B4-BE49-F238E27FC236}">
                    <a16:creationId xmlns:a16="http://schemas.microsoft.com/office/drawing/2014/main" id="{9B5EDA6B-E132-E9F6-9E2D-7C8753930A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410452" y="2669802"/>
                <a:ext cx="799954" cy="679765"/>
              </a:xfrm>
              <a:prstGeom prst="bentConnector3">
                <a:avLst>
                  <a:gd name="adj1" fmla="val 33330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0" name="Connector: Elbow 2149">
                <a:extLst>
                  <a:ext uri="{FF2B5EF4-FFF2-40B4-BE49-F238E27FC236}">
                    <a16:creationId xmlns:a16="http://schemas.microsoft.com/office/drawing/2014/main" id="{06401A1D-52D2-631D-D1DF-2783369786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67558" y="3022481"/>
                <a:ext cx="850702" cy="379141"/>
              </a:xfrm>
              <a:prstGeom prst="bentConnector3">
                <a:avLst>
                  <a:gd name="adj1" fmla="val -945"/>
                </a:avLst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9" name="Connector: Elbow 2208">
                <a:extLst>
                  <a:ext uri="{FF2B5EF4-FFF2-40B4-BE49-F238E27FC236}">
                    <a16:creationId xmlns:a16="http://schemas.microsoft.com/office/drawing/2014/main" id="{F963B37F-CDCB-92F5-03C6-1AFBB1EC2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75566" y="2702872"/>
                <a:ext cx="890921" cy="311568"/>
              </a:xfrm>
              <a:prstGeom prst="bentConnector3">
                <a:avLst>
                  <a:gd name="adj1" fmla="val -783"/>
                </a:avLst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3" name="Straight Connector 2212">
                <a:extLst>
                  <a:ext uri="{FF2B5EF4-FFF2-40B4-BE49-F238E27FC236}">
                    <a16:creationId xmlns:a16="http://schemas.microsoft.com/office/drawing/2014/main" id="{E00BAA69-D73B-CBEC-33D3-5DADDCD94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6487" y="2688581"/>
                <a:ext cx="0" cy="120740"/>
              </a:xfrm>
              <a:prstGeom prst="line">
                <a:avLst/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Connector: Elbow 2047">
                <a:extLst>
                  <a:ext uri="{FF2B5EF4-FFF2-40B4-BE49-F238E27FC236}">
                    <a16:creationId xmlns:a16="http://schemas.microsoft.com/office/drawing/2014/main" id="{C42731B2-61C7-4977-BD2D-5EBAACEBAE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2870" y="2984563"/>
                <a:ext cx="888930" cy="419651"/>
              </a:xfrm>
              <a:prstGeom prst="bentConnector3">
                <a:avLst>
                  <a:gd name="adj1" fmla="val 175"/>
                </a:avLst>
              </a:prstGeom>
              <a:ln w="3810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5" name="Connector: Elbow 2064">
                <a:extLst>
                  <a:ext uri="{FF2B5EF4-FFF2-40B4-BE49-F238E27FC236}">
                    <a16:creationId xmlns:a16="http://schemas.microsoft.com/office/drawing/2014/main" id="{2D3E684B-AD72-91CF-4CAA-801D2D0F29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013" y="3060953"/>
                <a:ext cx="860464" cy="331003"/>
              </a:xfrm>
              <a:prstGeom prst="bentConnector3">
                <a:avLst>
                  <a:gd name="adj1" fmla="val 184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9" name="Straight Connector 2078">
                <a:extLst>
                  <a:ext uri="{FF2B5EF4-FFF2-40B4-BE49-F238E27FC236}">
                    <a16:creationId xmlns:a16="http://schemas.microsoft.com/office/drawing/2014/main" id="{A02C0031-E25C-2456-3E77-ACCD0BCFB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2683" y="2900363"/>
                <a:ext cx="0" cy="16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8" name="Connector: Elbow 2217">
                <a:extLst>
                  <a:ext uri="{FF2B5EF4-FFF2-40B4-BE49-F238E27FC236}">
                    <a16:creationId xmlns:a16="http://schemas.microsoft.com/office/drawing/2014/main" id="{70E472BA-B078-8C60-DB2F-D16DED577E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0272537" y="3097170"/>
                <a:ext cx="497748" cy="104134"/>
              </a:xfrm>
              <a:prstGeom prst="bentConnector3">
                <a:avLst>
                  <a:gd name="adj1" fmla="val 27993"/>
                </a:avLst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51" name="Oval 2250">
            <a:extLst>
              <a:ext uri="{FF2B5EF4-FFF2-40B4-BE49-F238E27FC236}">
                <a16:creationId xmlns:a16="http://schemas.microsoft.com/office/drawing/2014/main" id="{520E48A7-A54C-2F79-C167-7F463EB87199}"/>
              </a:ext>
            </a:extLst>
          </p:cNvPr>
          <p:cNvSpPr/>
          <p:nvPr/>
        </p:nvSpPr>
        <p:spPr>
          <a:xfrm>
            <a:off x="8631856" y="4011165"/>
            <a:ext cx="82990" cy="8299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2" name="Oval 2251">
            <a:extLst>
              <a:ext uri="{FF2B5EF4-FFF2-40B4-BE49-F238E27FC236}">
                <a16:creationId xmlns:a16="http://schemas.microsoft.com/office/drawing/2014/main" id="{5DC623EE-3F9C-3AFD-5BAD-7174A84CC466}"/>
              </a:ext>
            </a:extLst>
          </p:cNvPr>
          <p:cNvSpPr/>
          <p:nvPr/>
        </p:nvSpPr>
        <p:spPr>
          <a:xfrm>
            <a:off x="9636310" y="3911110"/>
            <a:ext cx="89269" cy="89269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3" name="Oval 2252">
            <a:extLst>
              <a:ext uri="{FF2B5EF4-FFF2-40B4-BE49-F238E27FC236}">
                <a16:creationId xmlns:a16="http://schemas.microsoft.com/office/drawing/2014/main" id="{59745697-BB20-0F0F-2A5A-92E77680D536}"/>
              </a:ext>
            </a:extLst>
          </p:cNvPr>
          <p:cNvSpPr/>
          <p:nvPr/>
        </p:nvSpPr>
        <p:spPr>
          <a:xfrm>
            <a:off x="9531029" y="3918239"/>
            <a:ext cx="84202" cy="84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4" name="Oval 2253">
            <a:extLst>
              <a:ext uri="{FF2B5EF4-FFF2-40B4-BE49-F238E27FC236}">
                <a16:creationId xmlns:a16="http://schemas.microsoft.com/office/drawing/2014/main" id="{8C2DCAF6-D6EE-3BE9-6C9F-E34747A46D84}"/>
              </a:ext>
            </a:extLst>
          </p:cNvPr>
          <p:cNvSpPr/>
          <p:nvPr/>
        </p:nvSpPr>
        <p:spPr>
          <a:xfrm>
            <a:off x="9637590" y="4016420"/>
            <a:ext cx="82990" cy="82990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5" name="Oval 2254">
            <a:extLst>
              <a:ext uri="{FF2B5EF4-FFF2-40B4-BE49-F238E27FC236}">
                <a16:creationId xmlns:a16="http://schemas.microsoft.com/office/drawing/2014/main" id="{3DE1586D-075B-FCE3-0210-41BEF2E96093}"/>
              </a:ext>
            </a:extLst>
          </p:cNvPr>
          <p:cNvSpPr/>
          <p:nvPr/>
        </p:nvSpPr>
        <p:spPr>
          <a:xfrm>
            <a:off x="9536397" y="4026209"/>
            <a:ext cx="79601" cy="79601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6" name="Oval 2255">
            <a:extLst>
              <a:ext uri="{FF2B5EF4-FFF2-40B4-BE49-F238E27FC236}">
                <a16:creationId xmlns:a16="http://schemas.microsoft.com/office/drawing/2014/main" id="{A6049927-1D4D-BC30-9919-AA7EB58257F5}"/>
              </a:ext>
            </a:extLst>
          </p:cNvPr>
          <p:cNvSpPr/>
          <p:nvPr/>
        </p:nvSpPr>
        <p:spPr>
          <a:xfrm>
            <a:off x="9742172" y="4016420"/>
            <a:ext cx="79601" cy="79601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7" name="Oval 2256">
            <a:extLst>
              <a:ext uri="{FF2B5EF4-FFF2-40B4-BE49-F238E27FC236}">
                <a16:creationId xmlns:a16="http://schemas.microsoft.com/office/drawing/2014/main" id="{3953CD4C-200D-35A2-C8DF-C58D77F43F33}"/>
              </a:ext>
            </a:extLst>
          </p:cNvPr>
          <p:cNvSpPr/>
          <p:nvPr/>
        </p:nvSpPr>
        <p:spPr>
          <a:xfrm>
            <a:off x="9739639" y="3915655"/>
            <a:ext cx="86054" cy="86054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8" name="Oval 2257">
            <a:extLst>
              <a:ext uri="{FF2B5EF4-FFF2-40B4-BE49-F238E27FC236}">
                <a16:creationId xmlns:a16="http://schemas.microsoft.com/office/drawing/2014/main" id="{9ADF867C-3E64-E449-C08F-34C8BBAF105E}"/>
              </a:ext>
            </a:extLst>
          </p:cNvPr>
          <p:cNvSpPr/>
          <p:nvPr/>
        </p:nvSpPr>
        <p:spPr>
          <a:xfrm>
            <a:off x="9769411" y="3398672"/>
            <a:ext cx="111046" cy="111046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9" name="Oval 2258">
            <a:extLst>
              <a:ext uri="{FF2B5EF4-FFF2-40B4-BE49-F238E27FC236}">
                <a16:creationId xmlns:a16="http://schemas.microsoft.com/office/drawing/2014/main" id="{85ED6AF4-D3F7-2D65-274F-7567609F2D7A}"/>
              </a:ext>
            </a:extLst>
          </p:cNvPr>
          <p:cNvSpPr/>
          <p:nvPr/>
        </p:nvSpPr>
        <p:spPr>
          <a:xfrm>
            <a:off x="9620390" y="3398768"/>
            <a:ext cx="111046" cy="111046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0" name="Oval 2259">
            <a:extLst>
              <a:ext uri="{FF2B5EF4-FFF2-40B4-BE49-F238E27FC236}">
                <a16:creationId xmlns:a16="http://schemas.microsoft.com/office/drawing/2014/main" id="{6B14CDD8-D57B-23F1-AE51-77F3726477F3}"/>
              </a:ext>
            </a:extLst>
          </p:cNvPr>
          <p:cNvSpPr/>
          <p:nvPr/>
        </p:nvSpPr>
        <p:spPr>
          <a:xfrm>
            <a:off x="10051655" y="3398672"/>
            <a:ext cx="111046" cy="111046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1" name="Oval 2260">
            <a:extLst>
              <a:ext uri="{FF2B5EF4-FFF2-40B4-BE49-F238E27FC236}">
                <a16:creationId xmlns:a16="http://schemas.microsoft.com/office/drawing/2014/main" id="{5C904727-DF18-3EC2-6D3A-37D41F508738}"/>
              </a:ext>
            </a:extLst>
          </p:cNvPr>
          <p:cNvSpPr/>
          <p:nvPr/>
        </p:nvSpPr>
        <p:spPr>
          <a:xfrm>
            <a:off x="9918152" y="3400940"/>
            <a:ext cx="111046" cy="111046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2" name="Oval 2261">
            <a:extLst>
              <a:ext uri="{FF2B5EF4-FFF2-40B4-BE49-F238E27FC236}">
                <a16:creationId xmlns:a16="http://schemas.microsoft.com/office/drawing/2014/main" id="{28C201DB-ED66-7F83-032D-F2FDDE508509}"/>
              </a:ext>
            </a:extLst>
          </p:cNvPr>
          <p:cNvSpPr/>
          <p:nvPr/>
        </p:nvSpPr>
        <p:spPr>
          <a:xfrm>
            <a:off x="10487749" y="3402979"/>
            <a:ext cx="111046" cy="111046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3" name="Oval 2262">
            <a:extLst>
              <a:ext uri="{FF2B5EF4-FFF2-40B4-BE49-F238E27FC236}">
                <a16:creationId xmlns:a16="http://schemas.microsoft.com/office/drawing/2014/main" id="{D4C0F1B5-272C-B4E4-A264-F8541599F3B8}"/>
              </a:ext>
            </a:extLst>
          </p:cNvPr>
          <p:cNvSpPr/>
          <p:nvPr/>
        </p:nvSpPr>
        <p:spPr>
          <a:xfrm>
            <a:off x="10346499" y="3397913"/>
            <a:ext cx="111046" cy="1110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4" name="Oval 2263">
            <a:extLst>
              <a:ext uri="{FF2B5EF4-FFF2-40B4-BE49-F238E27FC236}">
                <a16:creationId xmlns:a16="http://schemas.microsoft.com/office/drawing/2014/main" id="{4BD3E1A6-3735-8244-42D1-6799DC0FBCBF}"/>
              </a:ext>
            </a:extLst>
          </p:cNvPr>
          <p:cNvSpPr/>
          <p:nvPr/>
        </p:nvSpPr>
        <p:spPr>
          <a:xfrm>
            <a:off x="10640158" y="3400072"/>
            <a:ext cx="111046" cy="1110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4FEC9-3151-C506-BC54-6C26127C4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14" y="4967831"/>
            <a:ext cx="7491241" cy="114224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CB8F10A-751D-55BC-05F5-1CFCB005477C}"/>
              </a:ext>
            </a:extLst>
          </p:cNvPr>
          <p:cNvGrpSpPr/>
          <p:nvPr/>
        </p:nvGrpSpPr>
        <p:grpSpPr>
          <a:xfrm>
            <a:off x="5371054" y="1991192"/>
            <a:ext cx="185393" cy="2599083"/>
            <a:chOff x="5371054" y="1562856"/>
            <a:chExt cx="185393" cy="2599083"/>
          </a:xfrm>
        </p:grpSpPr>
        <p:sp>
          <p:nvSpPr>
            <p:cNvPr id="2242" name="Oval 2241">
              <a:extLst>
                <a:ext uri="{FF2B5EF4-FFF2-40B4-BE49-F238E27FC236}">
                  <a16:creationId xmlns:a16="http://schemas.microsoft.com/office/drawing/2014/main" id="{9F49BCD3-6095-CB5C-C74F-C255C03CC1F7}"/>
                </a:ext>
              </a:extLst>
            </p:cNvPr>
            <p:cNvSpPr/>
            <p:nvPr/>
          </p:nvSpPr>
          <p:spPr>
            <a:xfrm>
              <a:off x="5384265" y="3658157"/>
              <a:ext cx="158970" cy="158970"/>
            </a:xfrm>
            <a:prstGeom prst="ellipse">
              <a:avLst/>
            </a:prstGeom>
            <a:solidFill>
              <a:srgbClr val="FFA5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3" name="Oval 2242">
              <a:extLst>
                <a:ext uri="{FF2B5EF4-FFF2-40B4-BE49-F238E27FC236}">
                  <a16:creationId xmlns:a16="http://schemas.microsoft.com/office/drawing/2014/main" id="{7628077C-64F7-ECD9-C197-0F25C2057232}"/>
                </a:ext>
              </a:extLst>
            </p:cNvPr>
            <p:cNvSpPr/>
            <p:nvPr/>
          </p:nvSpPr>
          <p:spPr>
            <a:xfrm>
              <a:off x="5384265" y="4002969"/>
              <a:ext cx="158970" cy="15897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4" name="Oval 2243">
              <a:extLst>
                <a:ext uri="{FF2B5EF4-FFF2-40B4-BE49-F238E27FC236}">
                  <a16:creationId xmlns:a16="http://schemas.microsoft.com/office/drawing/2014/main" id="{309FBE59-2BE6-5999-6F0B-1ADBB7BF8049}"/>
                </a:ext>
              </a:extLst>
            </p:cNvPr>
            <p:cNvSpPr/>
            <p:nvPr/>
          </p:nvSpPr>
          <p:spPr>
            <a:xfrm>
              <a:off x="5384265" y="2968531"/>
              <a:ext cx="158970" cy="15897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5" name="Oval 2244">
              <a:extLst>
                <a:ext uri="{FF2B5EF4-FFF2-40B4-BE49-F238E27FC236}">
                  <a16:creationId xmlns:a16="http://schemas.microsoft.com/office/drawing/2014/main" id="{8CB48529-1276-C377-7984-6548E1B4E31E}"/>
                </a:ext>
              </a:extLst>
            </p:cNvPr>
            <p:cNvSpPr/>
            <p:nvPr/>
          </p:nvSpPr>
          <p:spPr>
            <a:xfrm>
              <a:off x="5384265" y="3313344"/>
              <a:ext cx="158970" cy="1589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D7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6" name="Oval 2245">
              <a:extLst>
                <a:ext uri="{FF2B5EF4-FFF2-40B4-BE49-F238E27FC236}">
                  <a16:creationId xmlns:a16="http://schemas.microsoft.com/office/drawing/2014/main" id="{8CF34A44-F280-617F-FE47-974058E7FCF8}"/>
                </a:ext>
              </a:extLst>
            </p:cNvPr>
            <p:cNvSpPr/>
            <p:nvPr/>
          </p:nvSpPr>
          <p:spPr>
            <a:xfrm>
              <a:off x="5384265" y="1907669"/>
              <a:ext cx="158970" cy="158970"/>
            </a:xfrm>
            <a:prstGeom prst="ellipse">
              <a:avLst/>
            </a:prstGeom>
            <a:solidFill>
              <a:srgbClr val="80808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7" name="Oval 2246">
              <a:extLst>
                <a:ext uri="{FF2B5EF4-FFF2-40B4-BE49-F238E27FC236}">
                  <a16:creationId xmlns:a16="http://schemas.microsoft.com/office/drawing/2014/main" id="{E571962B-ED05-4B92-C4E1-56F9691D81EC}"/>
                </a:ext>
              </a:extLst>
            </p:cNvPr>
            <p:cNvSpPr/>
            <p:nvPr/>
          </p:nvSpPr>
          <p:spPr>
            <a:xfrm>
              <a:off x="5384265" y="2252482"/>
              <a:ext cx="158970" cy="1589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248" name="Oval 2247">
              <a:extLst>
                <a:ext uri="{FF2B5EF4-FFF2-40B4-BE49-F238E27FC236}">
                  <a16:creationId xmlns:a16="http://schemas.microsoft.com/office/drawing/2014/main" id="{612A507C-49A0-05D4-96F4-865AC934C9AA}"/>
                </a:ext>
              </a:extLst>
            </p:cNvPr>
            <p:cNvSpPr/>
            <p:nvPr/>
          </p:nvSpPr>
          <p:spPr>
            <a:xfrm>
              <a:off x="5384265" y="1562856"/>
              <a:ext cx="158970" cy="1589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4" name="&quot;Not Allowed&quot; Symbol 3">
              <a:extLst>
                <a:ext uri="{FF2B5EF4-FFF2-40B4-BE49-F238E27FC236}">
                  <a16:creationId xmlns:a16="http://schemas.microsoft.com/office/drawing/2014/main" id="{FB03AFA4-4517-850D-A972-B159D68D76E9}"/>
                </a:ext>
              </a:extLst>
            </p:cNvPr>
            <p:cNvSpPr/>
            <p:nvPr/>
          </p:nvSpPr>
          <p:spPr>
            <a:xfrm>
              <a:off x="5371054" y="2597295"/>
              <a:ext cx="185393" cy="185393"/>
            </a:xfrm>
            <a:prstGeom prst="noSmoking">
              <a:avLst/>
            </a:prstGeom>
            <a:gradFill flip="none" rotWithShape="1">
              <a:gsLst>
                <a:gs pos="0">
                  <a:schemeClr val="dk1">
                    <a:lumMod val="67000"/>
                  </a:schemeClr>
                </a:gs>
                <a:gs pos="48000">
                  <a:schemeClr val="dk1">
                    <a:lumMod val="97000"/>
                    <a:lumOff val="3000"/>
                  </a:schemeClr>
                </a:gs>
                <a:gs pos="100000">
                  <a:schemeClr val="dk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239AF53-CEF8-F6FF-8687-1E6CE657CF01}"/>
              </a:ext>
            </a:extLst>
          </p:cNvPr>
          <p:cNvSpPr txBox="1"/>
          <p:nvPr/>
        </p:nvSpPr>
        <p:spPr>
          <a:xfrm>
            <a:off x="745214" y="6410513"/>
            <a:ext cx="79503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Source: </a:t>
            </a:r>
            <a:r>
              <a:rPr lang="en-US" sz="1200" dirty="0">
                <a:hlinkClick r:id="rId8"/>
              </a:rPr>
              <a:t>RC522 RFID Tag Reading with the Raspberry Pi</a:t>
            </a:r>
            <a:endParaRPr lang="en-US" sz="12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9E4368A-02C0-4D57-5468-B2D98588AD2C}"/>
              </a:ext>
            </a:extLst>
          </p:cNvPr>
          <p:cNvSpPr/>
          <p:nvPr/>
        </p:nvSpPr>
        <p:spPr>
          <a:xfrm>
            <a:off x="4539584" y="5173842"/>
            <a:ext cx="250089" cy="26978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49D21-C5B3-A248-15A6-804B2CC97607}"/>
              </a:ext>
            </a:extLst>
          </p:cNvPr>
          <p:cNvSpPr/>
          <p:nvPr/>
        </p:nvSpPr>
        <p:spPr>
          <a:xfrm>
            <a:off x="4848164" y="5173842"/>
            <a:ext cx="250089" cy="255675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B90BA6C-BFED-154A-A63E-82F86733F4B9}"/>
              </a:ext>
            </a:extLst>
          </p:cNvPr>
          <p:cNvSpPr/>
          <p:nvPr/>
        </p:nvSpPr>
        <p:spPr>
          <a:xfrm>
            <a:off x="5156743" y="5173842"/>
            <a:ext cx="250088" cy="269789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EFCBCAA-71CE-D118-D95D-670B68BF4BB8}"/>
              </a:ext>
            </a:extLst>
          </p:cNvPr>
          <p:cNvSpPr/>
          <p:nvPr/>
        </p:nvSpPr>
        <p:spPr>
          <a:xfrm>
            <a:off x="4515300" y="5520353"/>
            <a:ext cx="280815" cy="294091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1F86FED-22FB-E145-5526-105BE2EB5660}"/>
              </a:ext>
            </a:extLst>
          </p:cNvPr>
          <p:cNvSpPr/>
          <p:nvPr/>
        </p:nvSpPr>
        <p:spPr>
          <a:xfrm>
            <a:off x="4832566" y="5526146"/>
            <a:ext cx="281284" cy="281284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AB4B3C-5545-43B7-E2A7-6BDCD07E0AF6}"/>
              </a:ext>
            </a:extLst>
          </p:cNvPr>
          <p:cNvSpPr/>
          <p:nvPr/>
        </p:nvSpPr>
        <p:spPr>
          <a:xfrm>
            <a:off x="5150301" y="5537446"/>
            <a:ext cx="276998" cy="276998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 dirty="0">
              <a:ln/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20216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2866</TotalTime>
  <Words>1289</Words>
  <Application>Microsoft Office PowerPoint</Application>
  <PresentationFormat>Widescreen</PresentationFormat>
  <Paragraphs>156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Amazon Ember</vt:lpstr>
      <vt:lpstr>Aptos</vt:lpstr>
      <vt:lpstr>Arial</vt:lpstr>
      <vt:lpstr>DejaVu Sans Condensed</vt:lpstr>
      <vt:lpstr>Gill Sans MT</vt:lpstr>
      <vt:lpstr>Helvetica Neue</vt:lpstr>
      <vt:lpstr>inherit</vt:lpstr>
      <vt:lpstr>Linux Libertine</vt:lpstr>
      <vt:lpstr>Open Sans</vt:lpstr>
      <vt:lpstr>proxima nova</vt:lpstr>
      <vt:lpstr>Roboto</vt:lpstr>
      <vt:lpstr>Segoe UI</vt:lpstr>
      <vt:lpstr>Wingdings</vt:lpstr>
      <vt:lpstr>Wingdings 2</vt:lpstr>
      <vt:lpstr>DividendVTI</vt:lpstr>
      <vt:lpstr>Keyless Kingdom A cloud solution: Raspberry Pi &amp; RFID Open Doors to the Future!</vt:lpstr>
      <vt:lpstr>Breaking Boundaries A cloud solution: Raspberry Pi + RFID = Your Passport to Innovation!</vt:lpstr>
      <vt:lpstr>Unlocking the Future A cloud solution: Harnessing Raspberry Pi and RFID for Limitless Possibilities!</vt:lpstr>
      <vt:lpstr>RFID RECAP</vt:lpstr>
      <vt:lpstr>The Setup</vt:lpstr>
      <vt:lpstr>Hardware Components and Accessories</vt:lpstr>
      <vt:lpstr>Hardware Components and Accessories</vt:lpstr>
      <vt:lpstr>Pinouts</vt:lpstr>
      <vt:lpstr>Wiring for RFID Reader</vt:lpstr>
      <vt:lpstr>Wiring for Thermal Printer VIA TTL/RS262</vt:lpstr>
      <vt:lpstr>Wiring for Thermal Printer VIA USB</vt:lpstr>
      <vt:lpstr>Configure Raspberry Pi for RFID READER (RFIO-RC522)</vt:lpstr>
      <vt:lpstr>Configure Raspberry Pi for Thermal Printer</vt:lpstr>
      <vt:lpstr>Serial Communication: SPI VS UART</vt:lpstr>
      <vt:lpstr>Demo time, lets do it live!</vt:lpstr>
      <vt:lpstr>Setting the mood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Keyless Kingdom: Raspberry Pi &amp; RFID Open Doors to the Future!</dc:title>
  <dc:creator>Mendoza, Matthew Dominador</dc:creator>
  <cp:lastModifiedBy>Matt Tran</cp:lastModifiedBy>
  <cp:revision>4</cp:revision>
  <dcterms:created xsi:type="dcterms:W3CDTF">2024-04-27T06:06:03Z</dcterms:created>
  <dcterms:modified xsi:type="dcterms:W3CDTF">2024-05-03T20:01:58Z</dcterms:modified>
</cp:coreProperties>
</file>